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sldIdLst>
    <p:sldId id="256" r:id="rId2"/>
    <p:sldId id="261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6" autoAdjust="0"/>
    <p:restoredTop sz="94660"/>
  </p:normalViewPr>
  <p:slideViewPr>
    <p:cSldViewPr>
      <p:cViewPr>
        <p:scale>
          <a:sx n="100" d="100"/>
          <a:sy n="100" d="100"/>
        </p:scale>
        <p:origin x="-1301" y="6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7CA9EC-799F-41CA-843F-75493A83FD86}" type="doc">
      <dgm:prSet loTypeId="urn:microsoft.com/office/officeart/2005/8/layout/process4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89B8DE4-5AA7-4F48-A5E8-789AA63CB372}">
      <dgm:prSet phldrT="[Text]"/>
      <dgm:spPr/>
      <dgm:t>
        <a:bodyPr/>
        <a:lstStyle/>
        <a:p>
          <a:r>
            <a:rPr lang="en-US" dirty="0" smtClean="0"/>
            <a:t>Research and Information Gathering</a:t>
          </a:r>
          <a:endParaRPr lang="en-US" dirty="0"/>
        </a:p>
      </dgm:t>
    </dgm:pt>
    <dgm:pt modelId="{0F85F5B4-2C02-4C06-956E-1DC906EFC185}" type="parTrans" cxnId="{AE949B62-9D83-4569-88C7-99016F69CB15}">
      <dgm:prSet/>
      <dgm:spPr/>
      <dgm:t>
        <a:bodyPr/>
        <a:lstStyle/>
        <a:p>
          <a:endParaRPr lang="en-US"/>
        </a:p>
      </dgm:t>
    </dgm:pt>
    <dgm:pt modelId="{4CD1530D-0B35-41AA-868C-80330B57BF1B}" type="sibTrans" cxnId="{AE949B62-9D83-4569-88C7-99016F69CB15}">
      <dgm:prSet/>
      <dgm:spPr/>
      <dgm:t>
        <a:bodyPr/>
        <a:lstStyle/>
        <a:p>
          <a:endParaRPr lang="en-US"/>
        </a:p>
      </dgm:t>
    </dgm:pt>
    <dgm:pt modelId="{1B36BEAA-A255-4253-9762-AB8723F3D0E7}">
      <dgm:prSet phldrT="[Text]"/>
      <dgm:spPr/>
      <dgm:t>
        <a:bodyPr/>
        <a:lstStyle/>
        <a:p>
          <a:r>
            <a:rPr lang="en-US" dirty="0" smtClean="0"/>
            <a:t>Data suitable for analysis</a:t>
          </a:r>
          <a:endParaRPr lang="en-US" dirty="0"/>
        </a:p>
      </dgm:t>
    </dgm:pt>
    <dgm:pt modelId="{4C722AA0-BA7F-466C-B71E-F13ED86FDA2F}" type="parTrans" cxnId="{849F6138-D372-4486-A09D-0B4C22CC3AA4}">
      <dgm:prSet/>
      <dgm:spPr/>
      <dgm:t>
        <a:bodyPr/>
        <a:lstStyle/>
        <a:p>
          <a:endParaRPr lang="en-US"/>
        </a:p>
      </dgm:t>
    </dgm:pt>
    <dgm:pt modelId="{1A9FDB4E-997C-4FA3-B906-5E660F6FE4DC}" type="sibTrans" cxnId="{849F6138-D372-4486-A09D-0B4C22CC3AA4}">
      <dgm:prSet/>
      <dgm:spPr/>
      <dgm:t>
        <a:bodyPr/>
        <a:lstStyle/>
        <a:p>
          <a:endParaRPr lang="en-US"/>
        </a:p>
      </dgm:t>
    </dgm:pt>
    <dgm:pt modelId="{E1E794AC-3D73-42EF-A047-E93D1DC391D2}">
      <dgm:prSet phldrT="[Text]"/>
      <dgm:spPr/>
      <dgm:t>
        <a:bodyPr/>
        <a:lstStyle/>
        <a:p>
          <a:r>
            <a:rPr lang="en-US" dirty="0" smtClean="0"/>
            <a:t>Development of Evaluation Metrics</a:t>
          </a:r>
          <a:endParaRPr lang="en-US" dirty="0"/>
        </a:p>
      </dgm:t>
    </dgm:pt>
    <dgm:pt modelId="{BE89D80E-184F-4C78-98A2-CA97D8992D24}" type="parTrans" cxnId="{1D830EDE-DE80-45C6-9F84-7151BEB200EA}">
      <dgm:prSet/>
      <dgm:spPr/>
      <dgm:t>
        <a:bodyPr/>
        <a:lstStyle/>
        <a:p>
          <a:endParaRPr lang="en-US"/>
        </a:p>
      </dgm:t>
    </dgm:pt>
    <dgm:pt modelId="{F180ECD0-37AB-4571-AB84-CAD9FEFCDE37}" type="sibTrans" cxnId="{1D830EDE-DE80-45C6-9F84-7151BEB200EA}">
      <dgm:prSet/>
      <dgm:spPr/>
      <dgm:t>
        <a:bodyPr/>
        <a:lstStyle/>
        <a:p>
          <a:endParaRPr lang="en-US"/>
        </a:p>
      </dgm:t>
    </dgm:pt>
    <dgm:pt modelId="{E557CE1E-5F77-416A-ACC6-7E1487B2F27F}">
      <dgm:prSet phldrT="[Text]"/>
      <dgm:spPr/>
      <dgm:t>
        <a:bodyPr/>
        <a:lstStyle/>
        <a:p>
          <a:r>
            <a:rPr lang="en-US" dirty="0" smtClean="0"/>
            <a:t>Involve Sponsor to support Metrics</a:t>
          </a:r>
          <a:endParaRPr lang="en-US" dirty="0"/>
        </a:p>
      </dgm:t>
    </dgm:pt>
    <dgm:pt modelId="{028AA032-E937-4D06-A0FF-8E3FD914EE4B}" type="parTrans" cxnId="{B04C64E4-04B7-417B-880B-2CF4D174B178}">
      <dgm:prSet/>
      <dgm:spPr/>
      <dgm:t>
        <a:bodyPr/>
        <a:lstStyle/>
        <a:p>
          <a:endParaRPr lang="en-US"/>
        </a:p>
      </dgm:t>
    </dgm:pt>
    <dgm:pt modelId="{1432DC62-B850-4E45-AC92-9D62456D1F2A}" type="sibTrans" cxnId="{B04C64E4-04B7-417B-880B-2CF4D174B178}">
      <dgm:prSet/>
      <dgm:spPr/>
      <dgm:t>
        <a:bodyPr/>
        <a:lstStyle/>
        <a:p>
          <a:endParaRPr lang="en-US"/>
        </a:p>
      </dgm:t>
    </dgm:pt>
    <dgm:pt modelId="{BA775795-D008-4ABA-8133-668581AF5E6A}">
      <dgm:prSet phldrT="[Text]"/>
      <dgm:spPr/>
      <dgm:t>
        <a:bodyPr/>
        <a:lstStyle/>
        <a:p>
          <a:r>
            <a:rPr lang="en-US" dirty="0" smtClean="0"/>
            <a:t>Analysis of Data</a:t>
          </a:r>
          <a:endParaRPr lang="en-US" dirty="0"/>
        </a:p>
      </dgm:t>
    </dgm:pt>
    <dgm:pt modelId="{1D9B64AD-F42F-4443-B0B5-A32CEF4197E1}" type="parTrans" cxnId="{9AA98325-48C6-45C3-82E5-FBF93AFD1F4A}">
      <dgm:prSet/>
      <dgm:spPr/>
      <dgm:t>
        <a:bodyPr/>
        <a:lstStyle/>
        <a:p>
          <a:endParaRPr lang="en-US"/>
        </a:p>
      </dgm:t>
    </dgm:pt>
    <dgm:pt modelId="{19E2AAB3-5CDA-4CEC-98BA-353E8D4C1FC2}" type="sibTrans" cxnId="{9AA98325-48C6-45C3-82E5-FBF93AFD1F4A}">
      <dgm:prSet/>
      <dgm:spPr/>
      <dgm:t>
        <a:bodyPr/>
        <a:lstStyle/>
        <a:p>
          <a:endParaRPr lang="en-US"/>
        </a:p>
      </dgm:t>
    </dgm:pt>
    <dgm:pt modelId="{37373012-3953-4842-9EDC-233F82840A8A}">
      <dgm:prSet phldrT="[Text]"/>
      <dgm:spPr/>
      <dgm:t>
        <a:bodyPr/>
        <a:lstStyle/>
        <a:p>
          <a:r>
            <a:rPr lang="en-US" dirty="0" smtClean="0"/>
            <a:t>What the data really says</a:t>
          </a:r>
          <a:endParaRPr lang="en-US" dirty="0"/>
        </a:p>
      </dgm:t>
    </dgm:pt>
    <dgm:pt modelId="{CB21F7F5-629F-4703-B1B5-7CB09748C797}" type="parTrans" cxnId="{AC15418A-3BE2-41DE-9C98-6A0CE4EE4BDF}">
      <dgm:prSet/>
      <dgm:spPr/>
      <dgm:t>
        <a:bodyPr/>
        <a:lstStyle/>
        <a:p>
          <a:endParaRPr lang="en-US"/>
        </a:p>
      </dgm:t>
    </dgm:pt>
    <dgm:pt modelId="{3F820351-9980-41A0-A2A5-7173A0C62A05}" type="sibTrans" cxnId="{AC15418A-3BE2-41DE-9C98-6A0CE4EE4BDF}">
      <dgm:prSet/>
      <dgm:spPr/>
      <dgm:t>
        <a:bodyPr/>
        <a:lstStyle/>
        <a:p>
          <a:endParaRPr lang="en-US"/>
        </a:p>
      </dgm:t>
    </dgm:pt>
    <dgm:pt modelId="{C99D463A-A724-4640-B01C-C3E3EC699C66}">
      <dgm:prSet phldrT="[Text]"/>
      <dgm:spPr/>
      <dgm:t>
        <a:bodyPr/>
        <a:lstStyle/>
        <a:p>
          <a:r>
            <a:rPr lang="en-US" dirty="0" smtClean="0"/>
            <a:t>Presentation of Results</a:t>
          </a:r>
          <a:endParaRPr lang="en-US" dirty="0"/>
        </a:p>
      </dgm:t>
    </dgm:pt>
    <dgm:pt modelId="{8152E0EB-8687-4109-859D-C3847AA1BD32}" type="parTrans" cxnId="{2BBB0251-25FD-4BD1-924A-8134883AFDFD}">
      <dgm:prSet/>
      <dgm:spPr/>
    </dgm:pt>
    <dgm:pt modelId="{29231E75-3A5E-4AD3-8272-459ED97CE56B}" type="sibTrans" cxnId="{2BBB0251-25FD-4BD1-924A-8134883AFDFD}">
      <dgm:prSet/>
      <dgm:spPr/>
    </dgm:pt>
    <dgm:pt modelId="{FAED9CBE-232E-41D6-B9D1-901B367B613D}">
      <dgm:prSet phldrT="[Text]"/>
      <dgm:spPr/>
      <dgm:t>
        <a:bodyPr/>
        <a:lstStyle/>
        <a:p>
          <a:r>
            <a:rPr lang="en-US" dirty="0" smtClean="0"/>
            <a:t>Clear, Robust, Concise, Persuasive</a:t>
          </a:r>
          <a:endParaRPr lang="en-US" dirty="0"/>
        </a:p>
      </dgm:t>
    </dgm:pt>
    <dgm:pt modelId="{3A0DDE97-C61E-4C89-ACCA-AF8B2A3D5AAF}" type="parTrans" cxnId="{DCB027D6-E610-40FE-ABD1-733CEDA4D87C}">
      <dgm:prSet/>
      <dgm:spPr/>
    </dgm:pt>
    <dgm:pt modelId="{B8BBD946-9CE7-431E-9988-A395F32E0EBD}" type="sibTrans" cxnId="{DCB027D6-E610-40FE-ABD1-733CEDA4D87C}">
      <dgm:prSet/>
      <dgm:spPr/>
    </dgm:pt>
    <dgm:pt modelId="{C641F35C-56EF-4926-85D3-5D8FAD0DD467}" type="pres">
      <dgm:prSet presAssocID="{C97CA9EC-799F-41CA-843F-75493A83FD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31FFBF-D81A-441F-B9DE-836AA20E0726}" type="pres">
      <dgm:prSet presAssocID="{C99D463A-A724-4640-B01C-C3E3EC699C66}" presName="boxAndChildren" presStyleCnt="0"/>
      <dgm:spPr/>
    </dgm:pt>
    <dgm:pt modelId="{E255E4A1-DB30-435F-A63C-F57B14ED4741}" type="pres">
      <dgm:prSet presAssocID="{C99D463A-A724-4640-B01C-C3E3EC699C66}" presName="parentTextBox" presStyleLbl="node1" presStyleIdx="0" presStyleCnt="4"/>
      <dgm:spPr/>
      <dgm:t>
        <a:bodyPr/>
        <a:lstStyle/>
        <a:p>
          <a:endParaRPr lang="en-US"/>
        </a:p>
      </dgm:t>
    </dgm:pt>
    <dgm:pt modelId="{A1F9779C-97C3-475A-B3C7-DFA0D2EDBFC0}" type="pres">
      <dgm:prSet presAssocID="{C99D463A-A724-4640-B01C-C3E3EC699C66}" presName="entireBox" presStyleLbl="node1" presStyleIdx="0" presStyleCnt="4"/>
      <dgm:spPr/>
      <dgm:t>
        <a:bodyPr/>
        <a:lstStyle/>
        <a:p>
          <a:endParaRPr lang="en-US"/>
        </a:p>
      </dgm:t>
    </dgm:pt>
    <dgm:pt modelId="{608A77D7-D655-4A75-9CC8-50DC40874876}" type="pres">
      <dgm:prSet presAssocID="{C99D463A-A724-4640-B01C-C3E3EC699C66}" presName="descendantBox" presStyleCnt="0"/>
      <dgm:spPr/>
    </dgm:pt>
    <dgm:pt modelId="{EF1FD0FE-AAE8-44C6-B472-E2879F638DB8}" type="pres">
      <dgm:prSet presAssocID="{FAED9CBE-232E-41D6-B9D1-901B367B613D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19C0E-8910-4625-A2A2-815ADA061C92}" type="pres">
      <dgm:prSet presAssocID="{19E2AAB3-5CDA-4CEC-98BA-353E8D4C1FC2}" presName="sp" presStyleCnt="0"/>
      <dgm:spPr/>
    </dgm:pt>
    <dgm:pt modelId="{2ED1D1E7-738F-46DE-9E6A-22300AF086D6}" type="pres">
      <dgm:prSet presAssocID="{BA775795-D008-4ABA-8133-668581AF5E6A}" presName="arrowAndChildren" presStyleCnt="0"/>
      <dgm:spPr/>
    </dgm:pt>
    <dgm:pt modelId="{9F1A223E-13F8-4040-8E99-803E2779B5C0}" type="pres">
      <dgm:prSet presAssocID="{BA775795-D008-4ABA-8133-668581AF5E6A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F6F2124F-620B-4E88-BDD9-64574D699A0E}" type="pres">
      <dgm:prSet presAssocID="{BA775795-D008-4ABA-8133-668581AF5E6A}" presName="arrow" presStyleLbl="node1" presStyleIdx="1" presStyleCnt="4"/>
      <dgm:spPr/>
      <dgm:t>
        <a:bodyPr/>
        <a:lstStyle/>
        <a:p>
          <a:endParaRPr lang="en-US"/>
        </a:p>
      </dgm:t>
    </dgm:pt>
    <dgm:pt modelId="{BF6F1905-207D-4E3B-9156-67F32077E8A7}" type="pres">
      <dgm:prSet presAssocID="{BA775795-D008-4ABA-8133-668581AF5E6A}" presName="descendantArrow" presStyleCnt="0"/>
      <dgm:spPr/>
    </dgm:pt>
    <dgm:pt modelId="{976D087D-E1BD-40F9-84B0-5B02A197C137}" type="pres">
      <dgm:prSet presAssocID="{37373012-3953-4842-9EDC-233F82840A8A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46E7F-8FF1-4010-AE6D-C30901D0EFF2}" type="pres">
      <dgm:prSet presAssocID="{F180ECD0-37AB-4571-AB84-CAD9FEFCDE37}" presName="sp" presStyleCnt="0"/>
      <dgm:spPr/>
    </dgm:pt>
    <dgm:pt modelId="{5A98671E-0BBE-4EF8-82C8-64CE5FC0BE36}" type="pres">
      <dgm:prSet presAssocID="{E1E794AC-3D73-42EF-A047-E93D1DC391D2}" presName="arrowAndChildren" presStyleCnt="0"/>
      <dgm:spPr/>
    </dgm:pt>
    <dgm:pt modelId="{F36227C9-8034-490E-912A-CCB5943D5871}" type="pres">
      <dgm:prSet presAssocID="{E1E794AC-3D73-42EF-A047-E93D1DC391D2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B0F64B98-D5CE-47A9-9155-10C70BF9A8C4}" type="pres">
      <dgm:prSet presAssocID="{E1E794AC-3D73-42EF-A047-E93D1DC391D2}" presName="arrow" presStyleLbl="node1" presStyleIdx="2" presStyleCnt="4"/>
      <dgm:spPr/>
      <dgm:t>
        <a:bodyPr/>
        <a:lstStyle/>
        <a:p>
          <a:endParaRPr lang="en-US"/>
        </a:p>
      </dgm:t>
    </dgm:pt>
    <dgm:pt modelId="{74517D9E-9E05-47E2-B3BD-9D5685D23C09}" type="pres">
      <dgm:prSet presAssocID="{E1E794AC-3D73-42EF-A047-E93D1DC391D2}" presName="descendantArrow" presStyleCnt="0"/>
      <dgm:spPr/>
    </dgm:pt>
    <dgm:pt modelId="{245210E0-BCCF-43CD-9F31-A85E3AF75022}" type="pres">
      <dgm:prSet presAssocID="{E557CE1E-5F77-416A-ACC6-7E1487B2F27F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F7034-0E83-4016-84E6-A7BA87D2D211}" type="pres">
      <dgm:prSet presAssocID="{4CD1530D-0B35-41AA-868C-80330B57BF1B}" presName="sp" presStyleCnt="0"/>
      <dgm:spPr/>
    </dgm:pt>
    <dgm:pt modelId="{6BE8F1F0-9D87-4959-858F-097338E4E3F8}" type="pres">
      <dgm:prSet presAssocID="{089B8DE4-5AA7-4F48-A5E8-789AA63CB372}" presName="arrowAndChildren" presStyleCnt="0"/>
      <dgm:spPr/>
    </dgm:pt>
    <dgm:pt modelId="{BC99C858-5E28-413A-A220-73B28C8C1BD4}" type="pres">
      <dgm:prSet presAssocID="{089B8DE4-5AA7-4F48-A5E8-789AA63CB372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0D314DE0-5524-4420-BF62-3923D926FFF9}" type="pres">
      <dgm:prSet presAssocID="{089B8DE4-5AA7-4F48-A5E8-789AA63CB372}" presName="arrow" presStyleLbl="node1" presStyleIdx="3" presStyleCnt="4"/>
      <dgm:spPr/>
      <dgm:t>
        <a:bodyPr/>
        <a:lstStyle/>
        <a:p>
          <a:endParaRPr lang="en-US"/>
        </a:p>
      </dgm:t>
    </dgm:pt>
    <dgm:pt modelId="{698C56CC-D050-4439-8930-21F1FD230347}" type="pres">
      <dgm:prSet presAssocID="{089B8DE4-5AA7-4F48-A5E8-789AA63CB372}" presName="descendantArrow" presStyleCnt="0"/>
      <dgm:spPr/>
    </dgm:pt>
    <dgm:pt modelId="{B59CC4DA-AE82-49DC-AC5C-B3717BC7D082}" type="pres">
      <dgm:prSet presAssocID="{1B36BEAA-A255-4253-9762-AB8723F3D0E7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4C64E4-04B7-417B-880B-2CF4D174B178}" srcId="{E1E794AC-3D73-42EF-A047-E93D1DC391D2}" destId="{E557CE1E-5F77-416A-ACC6-7E1487B2F27F}" srcOrd="0" destOrd="0" parTransId="{028AA032-E937-4D06-A0FF-8E3FD914EE4B}" sibTransId="{1432DC62-B850-4E45-AC92-9D62456D1F2A}"/>
    <dgm:cxn modelId="{FE7D7D91-F06D-49A4-9CCC-B9F9E2F220FF}" type="presOf" srcId="{089B8DE4-5AA7-4F48-A5E8-789AA63CB372}" destId="{BC99C858-5E28-413A-A220-73B28C8C1BD4}" srcOrd="0" destOrd="0" presId="urn:microsoft.com/office/officeart/2005/8/layout/process4"/>
    <dgm:cxn modelId="{B147E5CC-DF22-4F1D-A31F-49510622BA9B}" type="presOf" srcId="{FAED9CBE-232E-41D6-B9D1-901B367B613D}" destId="{EF1FD0FE-AAE8-44C6-B472-E2879F638DB8}" srcOrd="0" destOrd="0" presId="urn:microsoft.com/office/officeart/2005/8/layout/process4"/>
    <dgm:cxn modelId="{AE949B62-9D83-4569-88C7-99016F69CB15}" srcId="{C97CA9EC-799F-41CA-843F-75493A83FD86}" destId="{089B8DE4-5AA7-4F48-A5E8-789AA63CB372}" srcOrd="0" destOrd="0" parTransId="{0F85F5B4-2C02-4C06-956E-1DC906EFC185}" sibTransId="{4CD1530D-0B35-41AA-868C-80330B57BF1B}"/>
    <dgm:cxn modelId="{A16FBFA3-58EC-44A1-87D6-09C10C783F91}" type="presOf" srcId="{37373012-3953-4842-9EDC-233F82840A8A}" destId="{976D087D-E1BD-40F9-84B0-5B02A197C137}" srcOrd="0" destOrd="0" presId="urn:microsoft.com/office/officeart/2005/8/layout/process4"/>
    <dgm:cxn modelId="{9AA98325-48C6-45C3-82E5-FBF93AFD1F4A}" srcId="{C97CA9EC-799F-41CA-843F-75493A83FD86}" destId="{BA775795-D008-4ABA-8133-668581AF5E6A}" srcOrd="2" destOrd="0" parTransId="{1D9B64AD-F42F-4443-B0B5-A32CEF4197E1}" sibTransId="{19E2AAB3-5CDA-4CEC-98BA-353E8D4C1FC2}"/>
    <dgm:cxn modelId="{0D2AF339-84B5-43EE-A4E8-93D1770491F9}" type="presOf" srcId="{BA775795-D008-4ABA-8133-668581AF5E6A}" destId="{9F1A223E-13F8-4040-8E99-803E2779B5C0}" srcOrd="0" destOrd="0" presId="urn:microsoft.com/office/officeart/2005/8/layout/process4"/>
    <dgm:cxn modelId="{65B62DF2-9148-4FDF-88F9-727703EA6BF0}" type="presOf" srcId="{C97CA9EC-799F-41CA-843F-75493A83FD86}" destId="{C641F35C-56EF-4926-85D3-5D8FAD0DD467}" srcOrd="0" destOrd="0" presId="urn:microsoft.com/office/officeart/2005/8/layout/process4"/>
    <dgm:cxn modelId="{849F6138-D372-4486-A09D-0B4C22CC3AA4}" srcId="{089B8DE4-5AA7-4F48-A5E8-789AA63CB372}" destId="{1B36BEAA-A255-4253-9762-AB8723F3D0E7}" srcOrd="0" destOrd="0" parTransId="{4C722AA0-BA7F-466C-B71E-F13ED86FDA2F}" sibTransId="{1A9FDB4E-997C-4FA3-B906-5E660F6FE4DC}"/>
    <dgm:cxn modelId="{2BBB0251-25FD-4BD1-924A-8134883AFDFD}" srcId="{C97CA9EC-799F-41CA-843F-75493A83FD86}" destId="{C99D463A-A724-4640-B01C-C3E3EC699C66}" srcOrd="3" destOrd="0" parTransId="{8152E0EB-8687-4109-859D-C3847AA1BD32}" sibTransId="{29231E75-3A5E-4AD3-8272-459ED97CE56B}"/>
    <dgm:cxn modelId="{A5C88EE5-83CE-492A-8065-91E7545AE041}" type="presOf" srcId="{BA775795-D008-4ABA-8133-668581AF5E6A}" destId="{F6F2124F-620B-4E88-BDD9-64574D699A0E}" srcOrd="1" destOrd="0" presId="urn:microsoft.com/office/officeart/2005/8/layout/process4"/>
    <dgm:cxn modelId="{661557FF-6DE7-4A05-A2EF-E35020C295B3}" type="presOf" srcId="{E1E794AC-3D73-42EF-A047-E93D1DC391D2}" destId="{B0F64B98-D5CE-47A9-9155-10C70BF9A8C4}" srcOrd="1" destOrd="0" presId="urn:microsoft.com/office/officeart/2005/8/layout/process4"/>
    <dgm:cxn modelId="{FE26F61D-CD95-459E-B618-F07065B74FF3}" type="presOf" srcId="{089B8DE4-5AA7-4F48-A5E8-789AA63CB372}" destId="{0D314DE0-5524-4420-BF62-3923D926FFF9}" srcOrd="1" destOrd="0" presId="urn:microsoft.com/office/officeart/2005/8/layout/process4"/>
    <dgm:cxn modelId="{AC15418A-3BE2-41DE-9C98-6A0CE4EE4BDF}" srcId="{BA775795-D008-4ABA-8133-668581AF5E6A}" destId="{37373012-3953-4842-9EDC-233F82840A8A}" srcOrd="0" destOrd="0" parTransId="{CB21F7F5-629F-4703-B1B5-7CB09748C797}" sibTransId="{3F820351-9980-41A0-A2A5-7173A0C62A05}"/>
    <dgm:cxn modelId="{5F249E83-7CD1-4B60-A464-9BDF75C23FB0}" type="presOf" srcId="{C99D463A-A724-4640-B01C-C3E3EC699C66}" destId="{A1F9779C-97C3-475A-B3C7-DFA0D2EDBFC0}" srcOrd="1" destOrd="0" presId="urn:microsoft.com/office/officeart/2005/8/layout/process4"/>
    <dgm:cxn modelId="{1D830EDE-DE80-45C6-9F84-7151BEB200EA}" srcId="{C97CA9EC-799F-41CA-843F-75493A83FD86}" destId="{E1E794AC-3D73-42EF-A047-E93D1DC391D2}" srcOrd="1" destOrd="0" parTransId="{BE89D80E-184F-4C78-98A2-CA97D8992D24}" sibTransId="{F180ECD0-37AB-4571-AB84-CAD9FEFCDE37}"/>
    <dgm:cxn modelId="{707291E4-89F2-498E-90BF-9B9EA756E8B2}" type="presOf" srcId="{E557CE1E-5F77-416A-ACC6-7E1487B2F27F}" destId="{245210E0-BCCF-43CD-9F31-A85E3AF75022}" srcOrd="0" destOrd="0" presId="urn:microsoft.com/office/officeart/2005/8/layout/process4"/>
    <dgm:cxn modelId="{DFC7FF81-D58D-46AF-B093-A5E1436AC26D}" type="presOf" srcId="{E1E794AC-3D73-42EF-A047-E93D1DC391D2}" destId="{F36227C9-8034-490E-912A-CCB5943D5871}" srcOrd="0" destOrd="0" presId="urn:microsoft.com/office/officeart/2005/8/layout/process4"/>
    <dgm:cxn modelId="{DCB027D6-E610-40FE-ABD1-733CEDA4D87C}" srcId="{C99D463A-A724-4640-B01C-C3E3EC699C66}" destId="{FAED9CBE-232E-41D6-B9D1-901B367B613D}" srcOrd="0" destOrd="0" parTransId="{3A0DDE97-C61E-4C89-ACCA-AF8B2A3D5AAF}" sibTransId="{B8BBD946-9CE7-431E-9988-A395F32E0EBD}"/>
    <dgm:cxn modelId="{B1460054-3F6F-4F80-9152-317C7C9AFC74}" type="presOf" srcId="{C99D463A-A724-4640-B01C-C3E3EC699C66}" destId="{E255E4A1-DB30-435F-A63C-F57B14ED4741}" srcOrd="0" destOrd="0" presId="urn:microsoft.com/office/officeart/2005/8/layout/process4"/>
    <dgm:cxn modelId="{7625E87F-6C8C-47FF-AC2B-F31C56DA4CAC}" type="presOf" srcId="{1B36BEAA-A255-4253-9762-AB8723F3D0E7}" destId="{B59CC4DA-AE82-49DC-AC5C-B3717BC7D082}" srcOrd="0" destOrd="0" presId="urn:microsoft.com/office/officeart/2005/8/layout/process4"/>
    <dgm:cxn modelId="{AC04873A-A2FB-4803-A5B9-D61337C3CEC2}" type="presParOf" srcId="{C641F35C-56EF-4926-85D3-5D8FAD0DD467}" destId="{3831FFBF-D81A-441F-B9DE-836AA20E0726}" srcOrd="0" destOrd="0" presId="urn:microsoft.com/office/officeart/2005/8/layout/process4"/>
    <dgm:cxn modelId="{5DCFA962-4FAA-487E-81A8-89C4E08147CA}" type="presParOf" srcId="{3831FFBF-D81A-441F-B9DE-836AA20E0726}" destId="{E255E4A1-DB30-435F-A63C-F57B14ED4741}" srcOrd="0" destOrd="0" presId="urn:microsoft.com/office/officeart/2005/8/layout/process4"/>
    <dgm:cxn modelId="{1BC4D2B0-4A8A-40A3-9837-C67CF2BF85CD}" type="presParOf" srcId="{3831FFBF-D81A-441F-B9DE-836AA20E0726}" destId="{A1F9779C-97C3-475A-B3C7-DFA0D2EDBFC0}" srcOrd="1" destOrd="0" presId="urn:microsoft.com/office/officeart/2005/8/layout/process4"/>
    <dgm:cxn modelId="{6871676E-999B-485C-9C93-B2482745ACC2}" type="presParOf" srcId="{3831FFBF-D81A-441F-B9DE-836AA20E0726}" destId="{608A77D7-D655-4A75-9CC8-50DC40874876}" srcOrd="2" destOrd="0" presId="urn:microsoft.com/office/officeart/2005/8/layout/process4"/>
    <dgm:cxn modelId="{67658B07-21D4-4261-A45F-A7E7C2E1A513}" type="presParOf" srcId="{608A77D7-D655-4A75-9CC8-50DC40874876}" destId="{EF1FD0FE-AAE8-44C6-B472-E2879F638DB8}" srcOrd="0" destOrd="0" presId="urn:microsoft.com/office/officeart/2005/8/layout/process4"/>
    <dgm:cxn modelId="{1693E986-E789-4900-ACEA-726190353DB3}" type="presParOf" srcId="{C641F35C-56EF-4926-85D3-5D8FAD0DD467}" destId="{F8119C0E-8910-4625-A2A2-815ADA061C92}" srcOrd="1" destOrd="0" presId="urn:microsoft.com/office/officeart/2005/8/layout/process4"/>
    <dgm:cxn modelId="{7CAB3838-6F42-49C3-9F98-02E6EAFD1C3E}" type="presParOf" srcId="{C641F35C-56EF-4926-85D3-5D8FAD0DD467}" destId="{2ED1D1E7-738F-46DE-9E6A-22300AF086D6}" srcOrd="2" destOrd="0" presId="urn:microsoft.com/office/officeart/2005/8/layout/process4"/>
    <dgm:cxn modelId="{A3DB003B-4F6B-4728-AC15-99C1EB2CDC66}" type="presParOf" srcId="{2ED1D1E7-738F-46DE-9E6A-22300AF086D6}" destId="{9F1A223E-13F8-4040-8E99-803E2779B5C0}" srcOrd="0" destOrd="0" presId="urn:microsoft.com/office/officeart/2005/8/layout/process4"/>
    <dgm:cxn modelId="{8A475436-6A4C-4B30-8E96-365E7B21E780}" type="presParOf" srcId="{2ED1D1E7-738F-46DE-9E6A-22300AF086D6}" destId="{F6F2124F-620B-4E88-BDD9-64574D699A0E}" srcOrd="1" destOrd="0" presId="urn:microsoft.com/office/officeart/2005/8/layout/process4"/>
    <dgm:cxn modelId="{8A635BCE-CB14-4591-85EB-BB16F5BFFDC3}" type="presParOf" srcId="{2ED1D1E7-738F-46DE-9E6A-22300AF086D6}" destId="{BF6F1905-207D-4E3B-9156-67F32077E8A7}" srcOrd="2" destOrd="0" presId="urn:microsoft.com/office/officeart/2005/8/layout/process4"/>
    <dgm:cxn modelId="{34AA220D-E78C-4771-9D9B-6513E07FF6C0}" type="presParOf" srcId="{BF6F1905-207D-4E3B-9156-67F32077E8A7}" destId="{976D087D-E1BD-40F9-84B0-5B02A197C137}" srcOrd="0" destOrd="0" presId="urn:microsoft.com/office/officeart/2005/8/layout/process4"/>
    <dgm:cxn modelId="{C2AA4AEF-D639-46C5-A9DC-2E2B1AE03C1F}" type="presParOf" srcId="{C641F35C-56EF-4926-85D3-5D8FAD0DD467}" destId="{5E846E7F-8FF1-4010-AE6D-C30901D0EFF2}" srcOrd="3" destOrd="0" presId="urn:microsoft.com/office/officeart/2005/8/layout/process4"/>
    <dgm:cxn modelId="{3A20A791-C1A4-4527-8033-5A3A196F5026}" type="presParOf" srcId="{C641F35C-56EF-4926-85D3-5D8FAD0DD467}" destId="{5A98671E-0BBE-4EF8-82C8-64CE5FC0BE36}" srcOrd="4" destOrd="0" presId="urn:microsoft.com/office/officeart/2005/8/layout/process4"/>
    <dgm:cxn modelId="{6E61796A-DD1C-4E4D-BF93-60E4290A34D1}" type="presParOf" srcId="{5A98671E-0BBE-4EF8-82C8-64CE5FC0BE36}" destId="{F36227C9-8034-490E-912A-CCB5943D5871}" srcOrd="0" destOrd="0" presId="urn:microsoft.com/office/officeart/2005/8/layout/process4"/>
    <dgm:cxn modelId="{58A8AF5D-EBA0-45BF-B4E2-C352467A7EF4}" type="presParOf" srcId="{5A98671E-0BBE-4EF8-82C8-64CE5FC0BE36}" destId="{B0F64B98-D5CE-47A9-9155-10C70BF9A8C4}" srcOrd="1" destOrd="0" presId="urn:microsoft.com/office/officeart/2005/8/layout/process4"/>
    <dgm:cxn modelId="{7657E67E-5A0C-4E4A-B2CC-9D0F2599E594}" type="presParOf" srcId="{5A98671E-0BBE-4EF8-82C8-64CE5FC0BE36}" destId="{74517D9E-9E05-47E2-B3BD-9D5685D23C09}" srcOrd="2" destOrd="0" presId="urn:microsoft.com/office/officeart/2005/8/layout/process4"/>
    <dgm:cxn modelId="{52C4672B-2056-4D40-B67E-3B607774A6FC}" type="presParOf" srcId="{74517D9E-9E05-47E2-B3BD-9D5685D23C09}" destId="{245210E0-BCCF-43CD-9F31-A85E3AF75022}" srcOrd="0" destOrd="0" presId="urn:microsoft.com/office/officeart/2005/8/layout/process4"/>
    <dgm:cxn modelId="{0B7068FE-4486-46E6-8841-A912019029A0}" type="presParOf" srcId="{C641F35C-56EF-4926-85D3-5D8FAD0DD467}" destId="{EC7F7034-0E83-4016-84E6-A7BA87D2D211}" srcOrd="5" destOrd="0" presId="urn:microsoft.com/office/officeart/2005/8/layout/process4"/>
    <dgm:cxn modelId="{094AC9DB-F348-4138-86F8-B8FE231A02D6}" type="presParOf" srcId="{C641F35C-56EF-4926-85D3-5D8FAD0DD467}" destId="{6BE8F1F0-9D87-4959-858F-097338E4E3F8}" srcOrd="6" destOrd="0" presId="urn:microsoft.com/office/officeart/2005/8/layout/process4"/>
    <dgm:cxn modelId="{8A3CFD07-93A6-4293-BDE8-662B73BA73D7}" type="presParOf" srcId="{6BE8F1F0-9D87-4959-858F-097338E4E3F8}" destId="{BC99C858-5E28-413A-A220-73B28C8C1BD4}" srcOrd="0" destOrd="0" presId="urn:microsoft.com/office/officeart/2005/8/layout/process4"/>
    <dgm:cxn modelId="{A16DFCBC-26A3-402B-B805-720B59ECD05C}" type="presParOf" srcId="{6BE8F1F0-9D87-4959-858F-097338E4E3F8}" destId="{0D314DE0-5524-4420-BF62-3923D926FFF9}" srcOrd="1" destOrd="0" presId="urn:microsoft.com/office/officeart/2005/8/layout/process4"/>
    <dgm:cxn modelId="{7101D8BF-CD00-4D0C-9517-5E9E4F9E3F87}" type="presParOf" srcId="{6BE8F1F0-9D87-4959-858F-097338E4E3F8}" destId="{698C56CC-D050-4439-8930-21F1FD230347}" srcOrd="2" destOrd="0" presId="urn:microsoft.com/office/officeart/2005/8/layout/process4"/>
    <dgm:cxn modelId="{34B8ED41-3E39-42DE-B359-AB2EE5450115}" type="presParOf" srcId="{698C56CC-D050-4439-8930-21F1FD230347}" destId="{B59CC4DA-AE82-49DC-AC5C-B3717BC7D08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F9779C-97C3-475A-B3C7-DFA0D2EDBFC0}">
      <dsp:nvSpPr>
        <dsp:cNvPr id="0" name=""/>
        <dsp:cNvSpPr/>
      </dsp:nvSpPr>
      <dsp:spPr>
        <a:xfrm>
          <a:off x="0" y="4054720"/>
          <a:ext cx="7772400" cy="8870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Presentation of Results</a:t>
          </a:r>
          <a:endParaRPr lang="en-US" sz="1600" kern="1200" dirty="0"/>
        </a:p>
      </dsp:txBody>
      <dsp:txXfrm>
        <a:off x="0" y="4054720"/>
        <a:ext cx="7772400" cy="479019"/>
      </dsp:txXfrm>
    </dsp:sp>
    <dsp:sp modelId="{EF1FD0FE-AAE8-44C6-B472-E2879F638DB8}">
      <dsp:nvSpPr>
        <dsp:cNvPr id="0" name=""/>
        <dsp:cNvSpPr/>
      </dsp:nvSpPr>
      <dsp:spPr>
        <a:xfrm>
          <a:off x="0" y="4515998"/>
          <a:ext cx="7772400" cy="40805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Clear, Robust, Concise, Persuasive</a:t>
          </a:r>
          <a:endParaRPr lang="en-US" sz="2400" kern="1200" dirty="0"/>
        </a:p>
      </dsp:txBody>
      <dsp:txXfrm>
        <a:off x="0" y="4515998"/>
        <a:ext cx="7772400" cy="408053"/>
      </dsp:txXfrm>
    </dsp:sp>
    <dsp:sp modelId="{F6F2124F-620B-4E88-BDD9-64574D699A0E}">
      <dsp:nvSpPr>
        <dsp:cNvPr id="0" name=""/>
        <dsp:cNvSpPr/>
      </dsp:nvSpPr>
      <dsp:spPr>
        <a:xfrm rot="10800000">
          <a:off x="0" y="2703707"/>
          <a:ext cx="7772400" cy="1364319"/>
        </a:xfrm>
        <a:prstGeom prst="upArrowCallout">
          <a:avLst/>
        </a:prstGeom>
        <a:solidFill>
          <a:schemeClr val="accent4">
            <a:hueOff val="-2345525"/>
            <a:satOff val="14079"/>
            <a:lumOff val="-1242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Analysis of Data</a:t>
          </a:r>
          <a:endParaRPr lang="en-US" sz="1600" kern="1200" dirty="0"/>
        </a:p>
      </dsp:txBody>
      <dsp:txXfrm>
        <a:off x="0" y="2703707"/>
        <a:ext cx="7772400" cy="478876"/>
      </dsp:txXfrm>
    </dsp:sp>
    <dsp:sp modelId="{976D087D-E1BD-40F9-84B0-5B02A197C137}">
      <dsp:nvSpPr>
        <dsp:cNvPr id="0" name=""/>
        <dsp:cNvSpPr/>
      </dsp:nvSpPr>
      <dsp:spPr>
        <a:xfrm>
          <a:off x="0" y="3182583"/>
          <a:ext cx="7772400" cy="407931"/>
        </a:xfrm>
        <a:prstGeom prst="rect">
          <a:avLst/>
        </a:prstGeom>
        <a:solidFill>
          <a:schemeClr val="accent4">
            <a:tint val="40000"/>
            <a:alpha val="90000"/>
            <a:hueOff val="-2441152"/>
            <a:satOff val="11072"/>
            <a:lumOff val="1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2441152"/>
              <a:satOff val="11072"/>
              <a:lumOff val="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What the data really says</a:t>
          </a:r>
          <a:endParaRPr lang="en-US" sz="2400" kern="1200" dirty="0"/>
        </a:p>
      </dsp:txBody>
      <dsp:txXfrm>
        <a:off x="0" y="3182583"/>
        <a:ext cx="7772400" cy="407931"/>
      </dsp:txXfrm>
    </dsp:sp>
    <dsp:sp modelId="{B0F64B98-D5CE-47A9-9155-10C70BF9A8C4}">
      <dsp:nvSpPr>
        <dsp:cNvPr id="0" name=""/>
        <dsp:cNvSpPr/>
      </dsp:nvSpPr>
      <dsp:spPr>
        <a:xfrm rot="10800000">
          <a:off x="0" y="1352693"/>
          <a:ext cx="7772400" cy="1364319"/>
        </a:xfrm>
        <a:prstGeom prst="upArrowCallout">
          <a:avLst/>
        </a:prstGeom>
        <a:solidFill>
          <a:schemeClr val="accent4">
            <a:hueOff val="-4691050"/>
            <a:satOff val="28159"/>
            <a:lumOff val="-2483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Development of Evaluation Metrics</a:t>
          </a:r>
          <a:endParaRPr lang="en-US" sz="1600" kern="1200" dirty="0"/>
        </a:p>
      </dsp:txBody>
      <dsp:txXfrm>
        <a:off x="0" y="1352693"/>
        <a:ext cx="7772400" cy="478876"/>
      </dsp:txXfrm>
    </dsp:sp>
    <dsp:sp modelId="{245210E0-BCCF-43CD-9F31-A85E3AF75022}">
      <dsp:nvSpPr>
        <dsp:cNvPr id="0" name=""/>
        <dsp:cNvSpPr/>
      </dsp:nvSpPr>
      <dsp:spPr>
        <a:xfrm>
          <a:off x="0" y="1831570"/>
          <a:ext cx="7772400" cy="407931"/>
        </a:xfrm>
        <a:prstGeom prst="rect">
          <a:avLst/>
        </a:prstGeom>
        <a:solidFill>
          <a:schemeClr val="accent4">
            <a:tint val="40000"/>
            <a:alpha val="90000"/>
            <a:hueOff val="-4882305"/>
            <a:satOff val="22143"/>
            <a:lumOff val="22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4882305"/>
              <a:satOff val="22143"/>
              <a:lumOff val="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Involve Sponsor to support Metrics</a:t>
          </a:r>
          <a:endParaRPr lang="en-US" sz="2400" kern="1200" dirty="0"/>
        </a:p>
      </dsp:txBody>
      <dsp:txXfrm>
        <a:off x="0" y="1831570"/>
        <a:ext cx="7772400" cy="407931"/>
      </dsp:txXfrm>
    </dsp:sp>
    <dsp:sp modelId="{0D314DE0-5524-4420-BF62-3923D926FFF9}">
      <dsp:nvSpPr>
        <dsp:cNvPr id="0" name=""/>
        <dsp:cNvSpPr/>
      </dsp:nvSpPr>
      <dsp:spPr>
        <a:xfrm rot="10800000">
          <a:off x="0" y="1680"/>
          <a:ext cx="7772400" cy="1364319"/>
        </a:xfrm>
        <a:prstGeom prst="upArrowCallout">
          <a:avLst/>
        </a:prstGeom>
        <a:solidFill>
          <a:schemeClr val="accent4">
            <a:hueOff val="-7036575"/>
            <a:satOff val="42238"/>
            <a:lumOff val="-3725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Research and Information Gathering</a:t>
          </a:r>
          <a:endParaRPr lang="en-US" sz="1600" kern="1200" dirty="0"/>
        </a:p>
      </dsp:txBody>
      <dsp:txXfrm>
        <a:off x="0" y="1680"/>
        <a:ext cx="7772400" cy="478876"/>
      </dsp:txXfrm>
    </dsp:sp>
    <dsp:sp modelId="{B59CC4DA-AE82-49DC-AC5C-B3717BC7D082}">
      <dsp:nvSpPr>
        <dsp:cNvPr id="0" name=""/>
        <dsp:cNvSpPr/>
      </dsp:nvSpPr>
      <dsp:spPr>
        <a:xfrm>
          <a:off x="0" y="480556"/>
          <a:ext cx="7772400" cy="407931"/>
        </a:xfrm>
        <a:prstGeom prst="rect">
          <a:avLst/>
        </a:prstGeom>
        <a:solidFill>
          <a:schemeClr val="accent4">
            <a:tint val="40000"/>
            <a:alpha val="90000"/>
            <a:hueOff val="-7323457"/>
            <a:satOff val="33215"/>
            <a:lumOff val="3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7323457"/>
              <a:satOff val="33215"/>
              <a:lumOff val="3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Data suitable for analysis</a:t>
          </a:r>
          <a:endParaRPr lang="en-US" sz="2400" kern="1200" dirty="0"/>
        </a:p>
      </dsp:txBody>
      <dsp:txXfrm>
        <a:off x="0" y="480556"/>
        <a:ext cx="7772400" cy="407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8E69C-75D0-4C9F-BC85-41ADF47848D0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60FB3-316E-47BB-B611-67CF9C6FC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0054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80E7-5B77-4EB9-B818-026C1734FB3C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F438-E596-4AF5-9201-58753B96DF55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75415-040F-492B-AFBA-901672F612E2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E104-F726-45F8-A2A9-105961D4B7B9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B253-D3F1-4498-9AF9-B824EAA68E7A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F42A-95B0-4902-94AE-46B1E514BB1F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A6BA-A3BB-430F-9BE6-FA573FBC3E45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B6D2-F054-41E8-810D-30CFE6A25038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8333-09EC-4E9D-8ADD-2CBEF864A1A6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06FE-F3E4-4EF1-A5E0-78252E41EAB6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5F84-BE6A-443E-9091-30DBCB0E4EC7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433F447-89F1-40F7-A48F-E2D8F811040C}" type="datetime1">
              <a:rPr lang="en-US" smtClean="0"/>
              <a:pPr/>
              <a:t>5/8/2013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bm.com/developerworks/rational/library/09/supportagiledevelopmentbyusingibmrationalrequirementscompose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ECQJtDs7uESb7M&amp;tbnid=N-OomgbA9uJuWM:&amp;ved=0CAUQjRw&amp;url=http://web.utm.my/fsksm/staf/zaidi/20082009/SEM1/LecturerSubjectsAllocation/Cohort7/MCB1163-HW%20SW%20CC/NotesSlides_Zaidi/slides/AGILE%20CONCURRENT%20SOFTWARE%20PROCESS.htm&amp;ei=yY8hUb-7EMuQ0QHWqoHIDQ&amp;bvm=bv.42553238,d.dmQ&amp;psig=AFQjCNGDOL9VcrwxyoQGlkf42fm9tYAYtQ&amp;ust=1361240298298489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ogrammers.stackexchange.com/questions/11512/are-there-any-major-alternatives-to-waterfall-and-agile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grammers.stackexchange.com/questions/11512/are-there-any-major-alternatives-to-waterfall-and-agil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ftobiz.com/v-mode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pic>
        <p:nvPicPr>
          <p:cNvPr id="7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09600" y="1298574"/>
            <a:ext cx="7543800" cy="31273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Agile Team</a:t>
            </a:r>
            <a:br>
              <a:rPr lang="en-US" dirty="0" smtClean="0"/>
            </a:br>
            <a:r>
              <a:rPr lang="en-US" dirty="0" smtClean="0"/>
              <a:t>(The A-Team)</a:t>
            </a:r>
            <a:br>
              <a:rPr lang="en-US" dirty="0" smtClean="0"/>
            </a:br>
            <a:r>
              <a:rPr lang="en-US" dirty="0" smtClean="0"/>
              <a:t>(TAT)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38200" y="4724400"/>
            <a:ext cx="646176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 smtClean="0"/>
              <a:t>Project Proposal</a:t>
            </a:r>
          </a:p>
          <a:p>
            <a:pPr algn="ctr"/>
            <a:r>
              <a:rPr lang="en-US" dirty="0" smtClean="0"/>
              <a:t>Christina</a:t>
            </a:r>
          </a:p>
          <a:p>
            <a:pPr algn="ctr"/>
            <a:r>
              <a:rPr lang="en-US" dirty="0" smtClean="0"/>
              <a:t>Jason</a:t>
            </a:r>
          </a:p>
          <a:p>
            <a:pPr algn="ctr"/>
            <a:r>
              <a:rPr lang="en-US" dirty="0" smtClean="0"/>
              <a:t>Steve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994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>
                <a:ea typeface="ＭＳ Ｐゴシック" pitchFamily="50" charset="-128"/>
              </a:rPr>
              <a:t>Literature Search</a:t>
            </a:r>
            <a:endParaRPr lang="en-US" sz="3200"/>
          </a:p>
        </p:txBody>
      </p:sp>
      <p:sp>
        <p:nvSpPr>
          <p:cNvPr id="205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>
                <a:ea typeface="ＭＳ Ｐゴシック" pitchFamily="50" charset="-128"/>
              </a:rPr>
              <a:t>Focused on three main areas:</a:t>
            </a:r>
          </a:p>
          <a:p>
            <a:pPr lvl="1"/>
            <a:r>
              <a:rPr lang="en-US" altLang="ja-JP">
                <a:ea typeface="ＭＳ Ｐゴシック" pitchFamily="50" charset="-128"/>
              </a:rPr>
              <a:t>1. Existing methods for measuring cost, schedule, and quality for Agile projects.</a:t>
            </a:r>
          </a:p>
          <a:p>
            <a:pPr lvl="1"/>
            <a:r>
              <a:rPr lang="en-US" altLang="ja-JP">
                <a:ea typeface="ＭＳ Ｐゴシック" pitchFamily="50" charset="-128"/>
              </a:rPr>
              <a:t>2. Mapping of Agile methods into traditional development methods.</a:t>
            </a:r>
          </a:p>
          <a:p>
            <a:pPr lvl="1"/>
            <a:r>
              <a:rPr lang="en-US" altLang="ja-JP">
                <a:ea typeface="ＭＳ Ｐゴシック" pitchFamily="50" charset="-128"/>
              </a:rPr>
              <a:t>3. Difficulties in application of Agile for systems developed with traditional methods.</a:t>
            </a:r>
            <a:endParaRPr lang="en-US"/>
          </a:p>
        </p:txBody>
      </p:sp>
      <p:pic>
        <p:nvPicPr>
          <p:cNvPr id="4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>
                <a:ea typeface="ＭＳ Ｐゴシック" pitchFamily="50" charset="-128"/>
              </a:rPr>
              <a:t>Measuring Cost, Schedule, and  Quality</a:t>
            </a:r>
            <a:endParaRPr lang="en-US" sz="320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400" u="sng" dirty="0">
                <a:ea typeface="ＭＳ Ｐゴシック" pitchFamily="50" charset="-128"/>
              </a:rPr>
              <a:t>Cost </a:t>
            </a:r>
            <a:r>
              <a:rPr lang="en-US" altLang="ja-JP" sz="2400" dirty="0">
                <a:ea typeface="ＭＳ Ｐゴシック" pitchFamily="50" charset="-128"/>
              </a:rPr>
              <a:t>– </a:t>
            </a:r>
            <a:r>
              <a:rPr lang="en-US" altLang="ja-JP" sz="1800" dirty="0">
                <a:ea typeface="ＭＳ Ｐゴシック" pitchFamily="50" charset="-128"/>
              </a:rPr>
              <a:t>Pre-existing methods for calculating cost savings for Agile projects.</a:t>
            </a:r>
            <a:r>
              <a:rPr lang="en-US" altLang="ja-JP" sz="2400" dirty="0">
                <a:ea typeface="ＭＳ Ｐゴシック" pitchFamily="50" charset="-128"/>
              </a:rPr>
              <a:t>  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 err="1">
                <a:ea typeface="ＭＳ Ｐゴシック" pitchFamily="50" charset="-128"/>
              </a:rPr>
              <a:t>AgileEVM</a:t>
            </a:r>
            <a:r>
              <a:rPr lang="en-US" altLang="ja-JP" sz="1800" dirty="0">
                <a:ea typeface="ＭＳ Ｐゴシック" pitchFamily="50" charset="-128"/>
              </a:rPr>
              <a:t> (earned value </a:t>
            </a:r>
            <a:r>
              <a:rPr lang="en-US" altLang="ja-JP" sz="1800" dirty="0" err="1">
                <a:ea typeface="ＭＳ Ｐゴシック" pitchFamily="50" charset="-128"/>
              </a:rPr>
              <a:t>managment</a:t>
            </a:r>
            <a:r>
              <a:rPr lang="en-US" altLang="ja-JP" sz="1800" dirty="0">
                <a:ea typeface="ＭＳ Ｐゴシック" pitchFamily="50" charset="-128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ja-JP" sz="2400" u="sng" dirty="0">
                <a:ea typeface="ＭＳ Ｐゴシック" pitchFamily="50" charset="-128"/>
              </a:rPr>
              <a:t>Schedule</a:t>
            </a:r>
            <a:r>
              <a:rPr lang="en-US" altLang="ja-JP" sz="2400" dirty="0">
                <a:ea typeface="ＭＳ Ｐゴシック" pitchFamily="50" charset="-128"/>
              </a:rPr>
              <a:t> – </a:t>
            </a:r>
            <a:r>
              <a:rPr lang="en-US" altLang="ja-JP" sz="1800" dirty="0">
                <a:ea typeface="ＭＳ Ｐゴシック" pitchFamily="50" charset="-128"/>
              </a:rPr>
              <a:t>Pre-existing methods for graphical representation of schedule for Agile projects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>
                <a:ea typeface="ＭＳ Ｐゴシック" pitchFamily="50" charset="-128"/>
              </a:rPr>
              <a:t>Burn-Up Chart (how much of the project is done at each iteration)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>
                <a:ea typeface="ＭＳ Ｐゴシック" pitchFamily="50" charset="-128"/>
              </a:rPr>
              <a:t>Burn-Down Chart (how much of the project is left to be done at each iteration)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>
                <a:ea typeface="ＭＳ Ｐゴシック" pitchFamily="50" charset="-128"/>
              </a:rPr>
              <a:t>These can be adapted and analyzed against schedule data in a traditional model for any schedule savings</a:t>
            </a:r>
            <a:r>
              <a:rPr lang="en-US" altLang="ja-JP" sz="1600" dirty="0">
                <a:ea typeface="ＭＳ Ｐゴシック" pitchFamily="50" charset="-128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en-US" altLang="ja-JP" sz="2400" u="sng" dirty="0">
                <a:ea typeface="ＭＳ Ｐゴシック" pitchFamily="50" charset="-128"/>
              </a:rPr>
              <a:t>Quality</a:t>
            </a:r>
            <a:r>
              <a:rPr lang="en-US" altLang="ja-JP" sz="2400" dirty="0">
                <a:ea typeface="ＭＳ Ｐゴシック" pitchFamily="50" charset="-128"/>
              </a:rPr>
              <a:t> – </a:t>
            </a:r>
            <a:r>
              <a:rPr lang="en-US" altLang="ja-JP" sz="1800" dirty="0">
                <a:ea typeface="ＭＳ Ｐゴシック" pitchFamily="50" charset="-128"/>
              </a:rPr>
              <a:t>Very few pre-existing methods and many cannot be applied directly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>
                <a:ea typeface="ＭＳ Ｐゴシック" pitchFamily="50" charset="-128"/>
              </a:rPr>
              <a:t>Mostly are not purely mathematical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>
                <a:ea typeface="ＭＳ Ｐゴシック" pitchFamily="50" charset="-128"/>
              </a:rPr>
              <a:t>Quality is measured in terms of how the process is integrated with the final business goals of the project.</a:t>
            </a:r>
            <a:endParaRPr lang="en-US" sz="1800" dirty="0"/>
          </a:p>
        </p:txBody>
      </p:sp>
      <p:pic>
        <p:nvPicPr>
          <p:cNvPr id="4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460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990281"/>
          </a:xfrm>
        </p:spPr>
        <p:txBody>
          <a:bodyPr/>
          <a:lstStyle/>
          <a:p>
            <a:r>
              <a:rPr lang="en-US" altLang="ja-JP" sz="3200" dirty="0">
                <a:ea typeface="ＭＳ Ｐゴシック" pitchFamily="50" charset="-128"/>
              </a:rPr>
              <a:t>Mapping Agile Methods to Traditional Methods</a:t>
            </a:r>
            <a:endParaRPr lang="en-US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447800"/>
            <a:ext cx="8229600" cy="46815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400" dirty="0">
                <a:ea typeface="ＭＳ Ｐゴシック" pitchFamily="50" charset="-128"/>
              </a:rPr>
              <a:t>Where should Agile methods fall on a traditional development cycle?</a:t>
            </a:r>
          </a:p>
          <a:p>
            <a:pPr>
              <a:lnSpc>
                <a:spcPct val="80000"/>
              </a:lnSpc>
            </a:pPr>
            <a:endParaRPr lang="en-US" altLang="ja-JP" sz="2400" dirty="0">
              <a:ea typeface="ＭＳ Ｐゴシック" pitchFamily="50" charset="-128"/>
            </a:endParaRPr>
          </a:p>
          <a:p>
            <a:pPr>
              <a:lnSpc>
                <a:spcPct val="80000"/>
              </a:lnSpc>
            </a:pPr>
            <a:r>
              <a:rPr lang="en-US" altLang="ja-JP" sz="2400" dirty="0">
                <a:ea typeface="ＭＳ Ｐゴシック" pitchFamily="50" charset="-128"/>
              </a:rPr>
              <a:t>This method of mapping from one method to another can help us get a better understanding of where similarities and differences lie in how a project is developed using each method.</a:t>
            </a:r>
          </a:p>
          <a:p>
            <a:pPr>
              <a:lnSpc>
                <a:spcPct val="80000"/>
              </a:lnSpc>
            </a:pPr>
            <a:endParaRPr lang="en-US" altLang="ja-JP" sz="2400" dirty="0">
              <a:ea typeface="ＭＳ Ｐゴシック" pitchFamily="50" charset="-128"/>
            </a:endParaRPr>
          </a:p>
          <a:p>
            <a:pPr>
              <a:lnSpc>
                <a:spcPct val="80000"/>
              </a:lnSpc>
            </a:pPr>
            <a:r>
              <a:rPr lang="en-US" altLang="ja-JP" sz="2400" dirty="0">
                <a:ea typeface="ＭＳ Ｐゴシック" pitchFamily="50" charset="-128"/>
              </a:rPr>
              <a:t>Most of the research is academic in nature</a:t>
            </a:r>
          </a:p>
          <a:p>
            <a:pPr>
              <a:lnSpc>
                <a:spcPct val="80000"/>
              </a:lnSpc>
            </a:pPr>
            <a:endParaRPr lang="en-US" altLang="ja-JP" sz="2400" dirty="0">
              <a:ea typeface="ＭＳ Ｐゴシック" pitchFamily="50" charset="-128"/>
            </a:endParaRPr>
          </a:p>
          <a:p>
            <a:pPr>
              <a:lnSpc>
                <a:spcPct val="80000"/>
              </a:lnSpc>
            </a:pPr>
            <a:r>
              <a:rPr lang="en-US" altLang="ja-JP" sz="2400" dirty="0">
                <a:ea typeface="ＭＳ Ｐゴシック" pitchFamily="50" charset="-128"/>
              </a:rPr>
              <a:t>The research can be adapted to one of the customer’s existing projects that used a traditional development cycle to mock up a trade study for the same project using Agile.</a:t>
            </a:r>
            <a:endParaRPr lang="en-US" sz="2400" dirty="0"/>
          </a:p>
        </p:txBody>
      </p:sp>
      <p:pic>
        <p:nvPicPr>
          <p:cNvPr id="4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708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>
                <a:ea typeface="ＭＳ Ｐゴシック" pitchFamily="50" charset="-128"/>
              </a:rPr>
              <a:t>Difficulties in Applying Agile Development</a:t>
            </a:r>
            <a:endParaRPr lang="en-US" sz="320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400">
                <a:ea typeface="ＭＳ Ｐゴシック" pitchFamily="50" charset="-128"/>
              </a:rPr>
              <a:t>Current research discovers that there are pros and cons in applying Agile for project development.</a:t>
            </a:r>
          </a:p>
          <a:p>
            <a:pPr>
              <a:lnSpc>
                <a:spcPct val="80000"/>
              </a:lnSpc>
            </a:pPr>
            <a:endParaRPr lang="en-US" altLang="ja-JP" sz="2400">
              <a:ea typeface="ＭＳ Ｐゴシック" pitchFamily="50" charset="-128"/>
            </a:endParaRPr>
          </a:p>
          <a:p>
            <a:pPr>
              <a:lnSpc>
                <a:spcPct val="80000"/>
              </a:lnSpc>
            </a:pPr>
            <a:r>
              <a:rPr lang="en-US" altLang="ja-JP" sz="2400">
                <a:ea typeface="ＭＳ Ｐゴシック" pitchFamily="50" charset="-128"/>
              </a:rPr>
              <a:t>Often, the method is difficult to map in certain situations.</a:t>
            </a:r>
          </a:p>
          <a:p>
            <a:pPr lvl="1">
              <a:lnSpc>
                <a:spcPct val="80000"/>
              </a:lnSpc>
            </a:pPr>
            <a:r>
              <a:rPr lang="en-US" altLang="ja-JP" sz="2000">
                <a:ea typeface="ＭＳ Ｐゴシック" pitchFamily="50" charset="-128"/>
              </a:rPr>
              <a:t>Large scale systems; Agile does not scale well</a:t>
            </a:r>
          </a:p>
          <a:p>
            <a:pPr lvl="1">
              <a:lnSpc>
                <a:spcPct val="80000"/>
              </a:lnSpc>
            </a:pPr>
            <a:r>
              <a:rPr lang="en-US" altLang="ja-JP" sz="2000">
                <a:ea typeface="ＭＳ Ｐゴシック" pitchFamily="50" charset="-128"/>
              </a:rPr>
              <a:t>Companies with rigid management procedures</a:t>
            </a:r>
          </a:p>
          <a:p>
            <a:pPr lvl="1">
              <a:lnSpc>
                <a:spcPct val="80000"/>
              </a:lnSpc>
            </a:pPr>
            <a:r>
              <a:rPr lang="en-US" altLang="ja-JP" sz="2000">
                <a:ea typeface="ＭＳ Ｐゴシック" pitchFamily="50" charset="-128"/>
              </a:rPr>
              <a:t>The need to define requirements upfront to limit scope-creep is not within Agile’s methodology. </a:t>
            </a:r>
          </a:p>
          <a:p>
            <a:pPr lvl="1">
              <a:lnSpc>
                <a:spcPct val="80000"/>
              </a:lnSpc>
            </a:pPr>
            <a:endParaRPr lang="en-US" altLang="ja-JP" sz="2000">
              <a:ea typeface="ＭＳ Ｐゴシック" pitchFamily="50" charset="-128"/>
            </a:endParaRPr>
          </a:p>
          <a:p>
            <a:pPr>
              <a:lnSpc>
                <a:spcPct val="80000"/>
              </a:lnSpc>
            </a:pPr>
            <a:r>
              <a:rPr lang="en-US" altLang="ja-JP" sz="2400">
                <a:ea typeface="ＭＳ Ｐゴシック" pitchFamily="50" charset="-128"/>
              </a:rPr>
              <a:t>Given the problems of applying Agile, it may be difficult to develop measuring methods for finding cost, schedule, or quality using Agile on a project originally developed using a traditional method.</a:t>
            </a:r>
          </a:p>
          <a:p>
            <a:pPr lvl="1">
              <a:lnSpc>
                <a:spcPct val="80000"/>
              </a:lnSpc>
            </a:pPr>
            <a:endParaRPr lang="en-US" sz="2000"/>
          </a:p>
        </p:txBody>
      </p:sp>
      <p:pic>
        <p:nvPicPr>
          <p:cNvPr id="4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7620000" cy="1143000"/>
          </a:xfrm>
        </p:spPr>
        <p:txBody>
          <a:bodyPr/>
          <a:lstStyle/>
          <a:p>
            <a:pPr algn="l"/>
            <a:r>
              <a:rPr lang="en-US" dirty="0" smtClean="0"/>
              <a:t>Approach: 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phased approach to compare Agile to traditional Systems Engineering software development methodologies</a:t>
            </a:r>
          </a:p>
          <a:p>
            <a:r>
              <a:rPr lang="en-US" dirty="0" smtClean="0"/>
              <a:t>The four phases are:</a:t>
            </a:r>
          </a:p>
          <a:p>
            <a:pPr lvl="1"/>
            <a:r>
              <a:rPr lang="en-US" dirty="0" smtClean="0"/>
              <a:t>Research and Information Gathering</a:t>
            </a:r>
          </a:p>
          <a:p>
            <a:pPr lvl="1"/>
            <a:r>
              <a:rPr lang="en-US" dirty="0" smtClean="0"/>
              <a:t>Development of Evaluation Metrics</a:t>
            </a:r>
          </a:p>
          <a:p>
            <a:pPr lvl="1"/>
            <a:r>
              <a:rPr lang="en-US" dirty="0" smtClean="0"/>
              <a:t>Analysis of Data</a:t>
            </a:r>
          </a:p>
          <a:p>
            <a:pPr lvl="1"/>
            <a:r>
              <a:rPr lang="en-US" dirty="0" smtClean="0"/>
              <a:t>Presentation of Results</a:t>
            </a:r>
            <a:endParaRPr lang="en-US" dirty="0"/>
          </a:p>
        </p:txBody>
      </p:sp>
      <p:pic>
        <p:nvPicPr>
          <p:cNvPr id="4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729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Approach:  Research and Information Gathering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Academic Centric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Capacious, high-level information</a:t>
            </a:r>
          </a:p>
          <a:p>
            <a:r>
              <a:rPr lang="en-US" dirty="0" smtClean="0"/>
              <a:t>Systems Engineering in general</a:t>
            </a:r>
          </a:p>
          <a:p>
            <a:r>
              <a:rPr lang="en-US" dirty="0" smtClean="0"/>
              <a:t>Broad in Scope</a:t>
            </a:r>
          </a:p>
          <a:p>
            <a:r>
              <a:rPr lang="en-US" dirty="0" smtClean="0"/>
              <a:t>Challenging to collect specific information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Sponsor Centric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Focused, specific information</a:t>
            </a:r>
          </a:p>
          <a:p>
            <a:r>
              <a:rPr lang="en-US" dirty="0" smtClean="0"/>
              <a:t>Systems Engineering within Boeing</a:t>
            </a:r>
          </a:p>
          <a:p>
            <a:r>
              <a:rPr lang="en-US" dirty="0" smtClean="0"/>
              <a:t>Narrow in Scope</a:t>
            </a:r>
          </a:p>
          <a:p>
            <a:r>
              <a:rPr lang="en-US" dirty="0" smtClean="0"/>
              <a:t>Challenging to collect over-arching information</a:t>
            </a:r>
            <a:endParaRPr lang="en-US" dirty="0"/>
          </a:p>
        </p:txBody>
      </p:sp>
      <p:pic>
        <p:nvPicPr>
          <p:cNvPr id="7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422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6742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Approach:  Research and Information Gathering – Key Challenge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appropriate projects to compare</a:t>
            </a:r>
          </a:p>
          <a:p>
            <a:pPr lvl="1"/>
            <a:r>
              <a:rPr lang="en-US" dirty="0" smtClean="0"/>
              <a:t>Not typical for a project to be performed more than once by the same company using fundamentally different methodologies.</a:t>
            </a:r>
          </a:p>
          <a:p>
            <a:pPr lvl="1"/>
            <a:r>
              <a:rPr lang="en-US" dirty="0" smtClean="0"/>
              <a:t>Every company is different, every project is different, every companies application of Systems Engineering models is different</a:t>
            </a:r>
            <a:endParaRPr lang="en-US" dirty="0"/>
          </a:p>
        </p:txBody>
      </p:sp>
      <p:pic>
        <p:nvPicPr>
          <p:cNvPr id="4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01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Approach:  Development of Evaluation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Agile with traditional Systems Engineering in terms of:</a:t>
            </a:r>
          </a:p>
          <a:p>
            <a:pPr lvl="1"/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Quality</a:t>
            </a:r>
          </a:p>
          <a:p>
            <a:r>
              <a:rPr lang="en-US" dirty="0" smtClean="0"/>
              <a:t>Quantifiable results are more valuable than indeterminate results</a:t>
            </a:r>
            <a:endParaRPr lang="en-US" dirty="0"/>
          </a:p>
        </p:txBody>
      </p:sp>
      <p:pic>
        <p:nvPicPr>
          <p:cNvPr id="4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14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Approach:  Development of Evaluation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define an improvement?</a:t>
            </a:r>
          </a:p>
          <a:p>
            <a:r>
              <a:rPr lang="en-US" dirty="0" smtClean="0"/>
              <a:t>Cost:  Could the same result be achieved for a lower price?</a:t>
            </a:r>
          </a:p>
          <a:p>
            <a:r>
              <a:rPr lang="en-US" dirty="0" smtClean="0"/>
              <a:t>Schedule:  Could the same result be achieved with a smaller investment of total hours?</a:t>
            </a:r>
          </a:p>
          <a:p>
            <a:r>
              <a:rPr lang="en-US" dirty="0" smtClean="0"/>
              <a:t>Quality:  Sponsor’s thoughts will guide determination of a quality improvement.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trike="sngStrike" dirty="0" err="1" smtClean="0">
                <a:solidFill>
                  <a:schemeClr val="bg1">
                    <a:lumMod val="65000"/>
                  </a:schemeClr>
                </a:solidFill>
              </a:rPr>
              <a:t>Beauty</a:t>
            </a:r>
            <a:r>
              <a:rPr lang="en-US" dirty="0" err="1" smtClean="0"/>
              <a:t>Quality</a:t>
            </a:r>
            <a:r>
              <a:rPr lang="en-US" dirty="0" smtClean="0"/>
              <a:t> is in the eye of the </a:t>
            </a:r>
            <a:r>
              <a:rPr lang="en-US" strike="sngStrike" dirty="0" err="1" smtClean="0">
                <a:solidFill>
                  <a:schemeClr val="bg1">
                    <a:lumMod val="65000"/>
                  </a:schemeClr>
                </a:solidFill>
              </a:rPr>
              <a:t>be</a:t>
            </a:r>
            <a:r>
              <a:rPr lang="en-US" dirty="0" err="1" smtClean="0"/>
              <a:t>stakeholder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5029200"/>
            <a:ext cx="47244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729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Approach:  Analysis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just plug and chug?  Ideally yes, realistically no.</a:t>
            </a:r>
          </a:p>
          <a:p>
            <a:r>
              <a:rPr lang="en-US" dirty="0" smtClean="0"/>
              <a:t>Sensitivity Analysis – what is the robustness of our result, given uncertainty</a:t>
            </a:r>
          </a:p>
          <a:p>
            <a:r>
              <a:rPr lang="en-US" dirty="0" smtClean="0"/>
              <a:t>Care must be taken to insure the scope of results is within the scope of the data</a:t>
            </a:r>
          </a:p>
          <a:p>
            <a:endParaRPr lang="en-US" dirty="0"/>
          </a:p>
        </p:txBody>
      </p:sp>
      <p:pic>
        <p:nvPicPr>
          <p:cNvPr id="4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42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Background &amp; Problem</a:t>
            </a:r>
          </a:p>
          <a:p>
            <a:r>
              <a:rPr lang="en-US" dirty="0" smtClean="0"/>
              <a:t>Literature Search</a:t>
            </a:r>
          </a:p>
          <a:p>
            <a:r>
              <a:rPr lang="en-US" dirty="0" smtClean="0"/>
              <a:t>Approach</a:t>
            </a:r>
          </a:p>
          <a:p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Resource Allocation</a:t>
            </a:r>
          </a:p>
          <a:p>
            <a:pPr lvl="1"/>
            <a:r>
              <a:rPr lang="en-US" dirty="0" smtClean="0"/>
              <a:t>Schedule</a:t>
            </a:r>
          </a:p>
          <a:p>
            <a:endParaRPr lang="en-US" dirty="0"/>
          </a:p>
        </p:txBody>
      </p:sp>
      <p:pic>
        <p:nvPicPr>
          <p:cNvPr id="4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114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715962"/>
          </a:xfrm>
        </p:spPr>
        <p:txBody>
          <a:bodyPr/>
          <a:lstStyle/>
          <a:p>
            <a:pPr algn="l"/>
            <a:r>
              <a:rPr lang="en-US" dirty="0" smtClean="0"/>
              <a:t>Approach:  Presentation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objective is to have persuasive results</a:t>
            </a:r>
          </a:p>
          <a:p>
            <a:r>
              <a:rPr lang="en-US" dirty="0" smtClean="0"/>
              <a:t>In particular, special care must be taken to clearly demonstrate how the evaluation metrics were derived.</a:t>
            </a:r>
          </a:p>
          <a:p>
            <a:r>
              <a:rPr lang="en-US" dirty="0" smtClean="0"/>
              <a:t>We want definitive results, supported by a robust analysis.</a:t>
            </a:r>
            <a:endParaRPr lang="en-US" dirty="0"/>
          </a:p>
        </p:txBody>
      </p:sp>
      <p:pic>
        <p:nvPicPr>
          <p:cNvPr id="4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220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Summary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Four Phases working towards development of a robust result.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</p:nvPr>
        </p:nvGraphicFramePr>
        <p:xfrm>
          <a:off x="304800" y="381000"/>
          <a:ext cx="7772400" cy="4943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0671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19"/>
            <a:ext cx="7620000" cy="1143000"/>
          </a:xfrm>
        </p:spPr>
        <p:txBody>
          <a:bodyPr/>
          <a:lstStyle/>
          <a:p>
            <a:r>
              <a:rPr lang="en-US" dirty="0" smtClean="0"/>
              <a:t>Milestone Schedule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919"/>
            <a:ext cx="8229600" cy="4861244"/>
          </a:xfrm>
        </p:spPr>
        <p:txBody>
          <a:bodyPr>
            <a:normAutofit fontScale="40000" lnSpcReduction="20000"/>
          </a:bodyPr>
          <a:lstStyle/>
          <a:p>
            <a:r>
              <a:rPr lang="en-US" sz="4500" dirty="0" smtClean="0"/>
              <a:t>2/4</a:t>
            </a:r>
            <a:r>
              <a:rPr lang="en-US" sz="4500" dirty="0"/>
              <a:t>	Presentations, Problem </a:t>
            </a:r>
            <a:r>
              <a:rPr lang="en-US" sz="4500" dirty="0" smtClean="0"/>
              <a:t>Definition</a:t>
            </a:r>
            <a:endParaRPr lang="en-US" sz="4500" dirty="0"/>
          </a:p>
          <a:p>
            <a:r>
              <a:rPr lang="en-US" sz="4500" dirty="0" smtClean="0"/>
              <a:t>2/18</a:t>
            </a:r>
            <a:r>
              <a:rPr lang="en-US" sz="4500" dirty="0"/>
              <a:t>	Proposal 	Team </a:t>
            </a:r>
            <a:r>
              <a:rPr lang="en-US" sz="4500" dirty="0" smtClean="0"/>
              <a:t>Presentation</a:t>
            </a:r>
          </a:p>
          <a:p>
            <a:r>
              <a:rPr lang="en-US" sz="4500" dirty="0" smtClean="0"/>
              <a:t>2/25</a:t>
            </a:r>
            <a:r>
              <a:rPr lang="en-US" sz="4500" dirty="0"/>
              <a:t>	W</a:t>
            </a:r>
            <a:r>
              <a:rPr lang="en-US" sz="4500" dirty="0" smtClean="0"/>
              <a:t>ritten </a:t>
            </a:r>
            <a:r>
              <a:rPr lang="en-US" sz="4500" dirty="0"/>
              <a:t>P</a:t>
            </a:r>
            <a:r>
              <a:rPr lang="en-US" sz="4500" dirty="0" smtClean="0"/>
              <a:t>roposal</a:t>
            </a:r>
            <a:endParaRPr lang="en-US" sz="4500" dirty="0"/>
          </a:p>
          <a:p>
            <a:r>
              <a:rPr lang="en-US" sz="4500" dirty="0"/>
              <a:t>3/4	</a:t>
            </a:r>
            <a:r>
              <a:rPr lang="en-US" sz="4500" dirty="0" smtClean="0"/>
              <a:t>Finalized Scope Definition/Stakeholder Buy-in</a:t>
            </a:r>
            <a:endParaRPr lang="en-US" sz="4500" dirty="0"/>
          </a:p>
          <a:p>
            <a:r>
              <a:rPr lang="en-US" sz="4500" dirty="0"/>
              <a:t>3/11	Spring </a:t>
            </a:r>
            <a:r>
              <a:rPr lang="en-US" sz="4500" dirty="0" smtClean="0"/>
              <a:t>Break –</a:t>
            </a:r>
            <a:r>
              <a:rPr lang="en-US" sz="4500" b="1" i="1" dirty="0" err="1" smtClean="0"/>
              <a:t>partay</a:t>
            </a:r>
            <a:r>
              <a:rPr lang="en-US" sz="4500" b="1" i="1" dirty="0" smtClean="0"/>
              <a:t> </a:t>
            </a:r>
            <a:r>
              <a:rPr lang="en-US" sz="4500" dirty="0" smtClean="0"/>
              <a:t>Website Up and Running</a:t>
            </a:r>
          </a:p>
          <a:p>
            <a:pPr lvl="3"/>
            <a:r>
              <a:rPr lang="en-US" sz="4500" dirty="0" smtClean="0"/>
              <a:t>Sponsor Centric Data Collection Completed</a:t>
            </a:r>
            <a:endParaRPr lang="en-US" sz="4500" dirty="0"/>
          </a:p>
          <a:p>
            <a:r>
              <a:rPr lang="en-US" sz="4500" dirty="0"/>
              <a:t>3/18	In Progress Review </a:t>
            </a:r>
            <a:r>
              <a:rPr lang="en-US" sz="4500" dirty="0" smtClean="0"/>
              <a:t>Presentation</a:t>
            </a:r>
            <a:endParaRPr lang="en-US" sz="4500" dirty="0"/>
          </a:p>
          <a:p>
            <a:r>
              <a:rPr lang="en-US" sz="4500" dirty="0"/>
              <a:t>3/25	</a:t>
            </a:r>
            <a:r>
              <a:rPr lang="en-US" sz="4500" dirty="0" smtClean="0"/>
              <a:t>Evaluation Metrics Determination Kick-off</a:t>
            </a:r>
          </a:p>
          <a:p>
            <a:pPr lvl="3"/>
            <a:r>
              <a:rPr lang="en-US" sz="4500" dirty="0" smtClean="0"/>
              <a:t>Sponsor </a:t>
            </a:r>
            <a:r>
              <a:rPr lang="en-US" sz="4500" dirty="0"/>
              <a:t> </a:t>
            </a:r>
            <a:r>
              <a:rPr lang="en-US" sz="4500" dirty="0" smtClean="0"/>
              <a:t>Input on Metrics (Value Elicitation) </a:t>
            </a:r>
            <a:r>
              <a:rPr lang="en-US" sz="4500" dirty="0"/>
              <a:t>	</a:t>
            </a:r>
          </a:p>
          <a:p>
            <a:r>
              <a:rPr lang="en-US" sz="4500" dirty="0"/>
              <a:t>4/1	Individual Team Meeting w/ instructor	Status and draft of final </a:t>
            </a:r>
            <a:r>
              <a:rPr lang="en-US" sz="4500" dirty="0" smtClean="0"/>
              <a:t>presentation</a:t>
            </a:r>
            <a:endParaRPr lang="en-US" sz="4500" dirty="0"/>
          </a:p>
          <a:p>
            <a:r>
              <a:rPr lang="en-US" sz="4500" dirty="0"/>
              <a:t>4/8	Individual Team Meeting w/ instructor	Status and draft of final presentation</a:t>
            </a:r>
          </a:p>
          <a:p>
            <a:r>
              <a:rPr lang="en-US" sz="4500" dirty="0"/>
              <a:t>4/15	</a:t>
            </a:r>
            <a:r>
              <a:rPr lang="en-US" sz="4500" dirty="0" smtClean="0"/>
              <a:t>Data Analysis Completed</a:t>
            </a:r>
            <a:endParaRPr lang="en-US" sz="4500" dirty="0"/>
          </a:p>
          <a:p>
            <a:r>
              <a:rPr lang="en-US" sz="4500" dirty="0"/>
              <a:t>4/22	</a:t>
            </a:r>
            <a:r>
              <a:rPr lang="en-US" sz="4500" dirty="0" smtClean="0"/>
              <a:t>Start Compiling Final Report</a:t>
            </a:r>
          </a:p>
          <a:p>
            <a:r>
              <a:rPr lang="en-US" sz="4500" dirty="0" smtClean="0"/>
              <a:t>4/26	Final Report Completed</a:t>
            </a:r>
            <a:endParaRPr lang="en-US" sz="4500" dirty="0"/>
          </a:p>
          <a:p>
            <a:r>
              <a:rPr lang="en-US" sz="4500" dirty="0"/>
              <a:t>4/29	Dry run of final presentation	</a:t>
            </a:r>
          </a:p>
          <a:p>
            <a:r>
              <a:rPr lang="en-US" sz="4500" dirty="0"/>
              <a:t>5/6	Dry run of final presentation	</a:t>
            </a:r>
            <a:r>
              <a:rPr lang="en-US" sz="4500" b="1" dirty="0"/>
              <a:t>Final report due</a:t>
            </a:r>
            <a:endParaRPr lang="en-US" sz="4500" dirty="0"/>
          </a:p>
          <a:p>
            <a:r>
              <a:rPr lang="en-US" sz="4500" dirty="0"/>
              <a:t>5/10	Final presentation to Faculty</a:t>
            </a:r>
            <a:r>
              <a:rPr lang="en-US" dirty="0"/>
              <a:t>	</a:t>
            </a:r>
          </a:p>
        </p:txBody>
      </p:sp>
      <p:pic>
        <p:nvPicPr>
          <p:cNvPr id="4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44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868362"/>
          </a:xfrm>
        </p:spPr>
        <p:txBody>
          <a:bodyPr/>
          <a:lstStyle/>
          <a:p>
            <a:r>
              <a:rPr lang="en-US" dirty="0" smtClean="0"/>
              <a:t>Introduction- Recap of the Problem 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Are there benefits from using Agile Software Development methodologies versus Waterfall and Spiral?</a:t>
            </a:r>
          </a:p>
          <a:p>
            <a:pPr lvl="1"/>
            <a:r>
              <a:rPr lang="en-US" dirty="0"/>
              <a:t>Compare Agile with traditional Systems Engineering in terms of: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Cost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Schedule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Quality</a:t>
            </a:r>
          </a:p>
          <a:p>
            <a:endParaRPr lang="en-US" dirty="0"/>
          </a:p>
        </p:txBody>
      </p:sp>
      <p:pic>
        <p:nvPicPr>
          <p:cNvPr id="4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pic>
        <p:nvPicPr>
          <p:cNvPr id="1026" name="Picture 2" descr="http://www.sdlc.ws/wp-content/uploads/2012/03/Waterfall-Vs-Agi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00200"/>
            <a:ext cx="4495800" cy="4038600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19600" y="5638800"/>
            <a:ext cx="379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http://www.sdlc.ws/agile-vs-waterfall/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225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685800"/>
          </a:xfrm>
        </p:spPr>
        <p:txBody>
          <a:bodyPr/>
          <a:lstStyle/>
          <a:p>
            <a:r>
              <a:rPr lang="en-US" dirty="0" smtClean="0"/>
              <a:t>Introduction- Background </a:t>
            </a:r>
            <a:br>
              <a:rPr lang="en-US" dirty="0" smtClean="0"/>
            </a:br>
            <a:r>
              <a:rPr lang="en-US" dirty="0" smtClean="0"/>
              <a:t>Agile 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4572000" cy="1905000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n-US" dirty="0" smtClean="0"/>
              <a:t>Excerpt from </a:t>
            </a:r>
            <a:r>
              <a:rPr lang="en-US" b="1" dirty="0" smtClean="0"/>
              <a:t>Manifesto </a:t>
            </a:r>
            <a:r>
              <a:rPr lang="en-US" b="1" dirty="0"/>
              <a:t>for Agile Software Development</a:t>
            </a:r>
          </a:p>
          <a:p>
            <a:pPr marL="114300" indent="0">
              <a:buNone/>
            </a:pPr>
            <a:r>
              <a:rPr lang="en-US" dirty="0" smtClean="0"/>
              <a:t>-</a:t>
            </a:r>
            <a:r>
              <a:rPr lang="en-US" b="1" u="sng" dirty="0" smtClean="0"/>
              <a:t>Individuals </a:t>
            </a:r>
            <a:r>
              <a:rPr lang="en-US" b="1" u="sng" dirty="0"/>
              <a:t>and interactions </a:t>
            </a:r>
            <a:r>
              <a:rPr lang="en-US" dirty="0"/>
              <a:t>over processes and tools</a:t>
            </a:r>
            <a:br>
              <a:rPr lang="en-US" dirty="0"/>
            </a:br>
            <a:r>
              <a:rPr lang="en-US" dirty="0" smtClean="0"/>
              <a:t>-</a:t>
            </a:r>
            <a:r>
              <a:rPr lang="en-US" b="1" u="sng" dirty="0" smtClean="0"/>
              <a:t>Working </a:t>
            </a:r>
            <a:r>
              <a:rPr lang="en-US" b="1" u="sng" dirty="0"/>
              <a:t>software </a:t>
            </a:r>
            <a:r>
              <a:rPr lang="en-US" dirty="0"/>
              <a:t>over comprehensive documentation</a:t>
            </a:r>
            <a:br>
              <a:rPr lang="en-US" dirty="0"/>
            </a:br>
            <a:r>
              <a:rPr lang="en-US" dirty="0" smtClean="0"/>
              <a:t>-</a:t>
            </a:r>
            <a:r>
              <a:rPr lang="en-US" b="1" u="sng" dirty="0" smtClean="0"/>
              <a:t>Customer </a:t>
            </a:r>
            <a:r>
              <a:rPr lang="en-US" b="1" u="sng" dirty="0"/>
              <a:t>collaboration </a:t>
            </a:r>
            <a:r>
              <a:rPr lang="en-US" dirty="0"/>
              <a:t>over contract negotiation</a:t>
            </a:r>
            <a:br>
              <a:rPr lang="en-US" dirty="0"/>
            </a:br>
            <a:r>
              <a:rPr lang="en-US" dirty="0" smtClean="0"/>
              <a:t>-</a:t>
            </a:r>
            <a:r>
              <a:rPr lang="en-US" b="1" u="sng" dirty="0" smtClean="0"/>
              <a:t>Responding </a:t>
            </a:r>
            <a:r>
              <a:rPr lang="en-US" b="1" u="sng" dirty="0"/>
              <a:t>to change </a:t>
            </a:r>
            <a:r>
              <a:rPr lang="en-US" dirty="0"/>
              <a:t>over following a plan</a:t>
            </a:r>
          </a:p>
        </p:txBody>
      </p:sp>
      <p:pic>
        <p:nvPicPr>
          <p:cNvPr id="4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886200"/>
            <a:ext cx="60760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STEP-WISE DEVELOPMENT SCHEME </a:t>
            </a:r>
          </a:p>
          <a:p>
            <a:r>
              <a:rPr lang="en-US" b="1" dirty="0" smtClean="0"/>
              <a:t>First Step      -  </a:t>
            </a:r>
            <a:r>
              <a:rPr lang="en-US" dirty="0" smtClean="0"/>
              <a:t>develop in small steps</a:t>
            </a:r>
          </a:p>
          <a:p>
            <a:r>
              <a:rPr lang="en-US" b="1" dirty="0" smtClean="0"/>
              <a:t>Second Step - </a:t>
            </a:r>
            <a:r>
              <a:rPr lang="en-US" dirty="0" smtClean="0"/>
              <a:t>produce something useful in each step that can        	       be presented to the customer</a:t>
            </a:r>
          </a:p>
          <a:p>
            <a:r>
              <a:rPr lang="en-US" b="1" dirty="0" smtClean="0"/>
              <a:t>Third Step   -  </a:t>
            </a:r>
            <a:r>
              <a:rPr lang="en-US" dirty="0" smtClean="0"/>
              <a:t>consider Customer feedback in the following   	       development steps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95800" y="3657600"/>
            <a:ext cx="4267200" cy="523220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https://www.ibm.com/developerworks/community/blogs/ambler/?sortby=3&amp;maxresults=15&amp;lang=en</a:t>
            </a:r>
            <a:endParaRPr lang="en-US" sz="1400" dirty="0"/>
          </a:p>
        </p:txBody>
      </p:sp>
      <p:pic>
        <p:nvPicPr>
          <p:cNvPr id="1026" name="Picture 2" descr="C:\Users\Mommy\Pictures\ag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295400"/>
            <a:ext cx="4135438" cy="2317952"/>
          </a:xfrm>
          <a:prstGeom prst="rect">
            <a:avLst/>
          </a:prstGeom>
          <a:noFill/>
          <a:ln w="15875" cmpd="dbl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30917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685800"/>
          </a:xfrm>
        </p:spPr>
        <p:txBody>
          <a:bodyPr/>
          <a:lstStyle/>
          <a:p>
            <a:r>
              <a:rPr lang="en-US" dirty="0" smtClean="0"/>
              <a:t>Introduction- Background </a:t>
            </a:r>
            <a:br>
              <a:rPr lang="en-US" dirty="0" smtClean="0"/>
            </a:br>
            <a:r>
              <a:rPr lang="en-US" dirty="0" smtClean="0"/>
              <a:t>Agile 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" y="1524000"/>
            <a:ext cx="478536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Identify the high level scope</a:t>
            </a:r>
          </a:p>
          <a:p>
            <a:r>
              <a:rPr lang="en-US" dirty="0" smtClean="0"/>
              <a:t>Identify initial requirement stack</a:t>
            </a:r>
          </a:p>
          <a:p>
            <a:r>
              <a:rPr lang="en-US" dirty="0" smtClean="0"/>
              <a:t>Identify an architectural vision</a:t>
            </a:r>
          </a:p>
          <a:p>
            <a:endParaRPr lang="en-US" dirty="0"/>
          </a:p>
          <a:p>
            <a:r>
              <a:rPr lang="en-US" dirty="0" smtClean="0"/>
              <a:t>Modeling is part of iteration plan effort</a:t>
            </a:r>
          </a:p>
          <a:p>
            <a:r>
              <a:rPr lang="en-US" dirty="0" smtClean="0"/>
              <a:t>Need to model enough to give good estimates </a:t>
            </a:r>
          </a:p>
          <a:p>
            <a:r>
              <a:rPr lang="en-US" dirty="0" smtClean="0"/>
              <a:t>Need to plan the work for the iteration</a:t>
            </a:r>
          </a:p>
          <a:p>
            <a:endParaRPr lang="en-US" dirty="0"/>
          </a:p>
          <a:p>
            <a:r>
              <a:rPr lang="en-US" dirty="0" smtClean="0"/>
              <a:t>Develop working software via test first approach</a:t>
            </a:r>
          </a:p>
          <a:p>
            <a:r>
              <a:rPr lang="en-US" dirty="0" smtClean="0"/>
              <a:t>Details captured in the form of executable specifications </a:t>
            </a:r>
          </a:p>
        </p:txBody>
      </p:sp>
      <p:pic>
        <p:nvPicPr>
          <p:cNvPr id="4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pic>
        <p:nvPicPr>
          <p:cNvPr id="2050" name="Picture 2" descr="C:\Users\Mommy\Pictures\image0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19200"/>
            <a:ext cx="3933825" cy="403860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4572000" y="5257800"/>
            <a:ext cx="39624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4"/>
              </a:rPr>
              <a:t>http://www.ibm.com/developerworks/rational/library/09/supportagiledevelopmentbyusingibmrationalrequirementscomposer/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237411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685800"/>
          </a:xfrm>
        </p:spPr>
        <p:txBody>
          <a:bodyPr/>
          <a:lstStyle/>
          <a:p>
            <a:r>
              <a:rPr lang="en-US" dirty="0" smtClean="0"/>
              <a:t>Introduction- Background </a:t>
            </a:r>
            <a:br>
              <a:rPr lang="en-US" dirty="0" smtClean="0"/>
            </a:br>
            <a:r>
              <a:rPr lang="en-US" dirty="0" smtClean="0"/>
              <a:t>Waterfall Development Cycle</a:t>
            </a:r>
            <a:endParaRPr lang="en-US" dirty="0"/>
          </a:p>
        </p:txBody>
      </p:sp>
      <p:pic>
        <p:nvPicPr>
          <p:cNvPr id="4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pic>
        <p:nvPicPr>
          <p:cNvPr id="4098" name="Picture 2" descr="http://web.utm.my/fsksm/staf/zaidi/20082009/SEM1/LecturerSubjectsAllocation/Cohort7/MCB1163-HW%20SW%20CC/NotesSlides_Zaidi/slides/AGILE%20CONCURRENT%20SOFTWARE%20PROCESS_files/waterfall_model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240" y="2209800"/>
            <a:ext cx="5694863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295400"/>
            <a:ext cx="4785360" cy="3002281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ambria" pitchFamily="18" charset="0"/>
              </a:rPr>
              <a:t>Initial </a:t>
            </a:r>
            <a:r>
              <a:rPr lang="en-US" dirty="0" smtClean="0">
                <a:latin typeface="Cambria" pitchFamily="18" charset="0"/>
              </a:rPr>
              <a:t>development model for software systems </a:t>
            </a:r>
            <a:r>
              <a:rPr lang="en-US" dirty="0">
                <a:latin typeface="Cambria" pitchFamily="18" charset="0"/>
              </a:rPr>
              <a:t>development</a:t>
            </a:r>
          </a:p>
          <a:p>
            <a:r>
              <a:rPr lang="en-US" dirty="0" smtClean="0">
                <a:latin typeface="Cambria" pitchFamily="18" charset="0"/>
              </a:rPr>
              <a:t>All requirements </a:t>
            </a:r>
            <a:r>
              <a:rPr lang="en-US" dirty="0">
                <a:latin typeface="Cambria" pitchFamily="18" charset="0"/>
              </a:rPr>
              <a:t>are known up-front</a:t>
            </a:r>
          </a:p>
          <a:p>
            <a:r>
              <a:rPr lang="en-US" dirty="0">
                <a:latin typeface="Cambria" pitchFamily="18" charset="0"/>
              </a:rPr>
              <a:t>Form follows function philosophy: “What to do? </a:t>
            </a:r>
            <a:r>
              <a:rPr lang="en-US" dirty="0" smtClean="0">
                <a:latin typeface="Cambria" pitchFamily="18" charset="0"/>
              </a:rPr>
              <a:t>“ before “</a:t>
            </a:r>
            <a:r>
              <a:rPr lang="en-US" dirty="0">
                <a:latin typeface="Cambria" pitchFamily="18" charset="0"/>
              </a:rPr>
              <a:t>How to do it?” </a:t>
            </a:r>
          </a:p>
          <a:p>
            <a:r>
              <a:rPr lang="en-US" dirty="0">
                <a:latin typeface="Cambria" pitchFamily="18" charset="0"/>
              </a:rPr>
              <a:t>Still used for certain types of systems: </a:t>
            </a:r>
            <a:r>
              <a:rPr lang="en-US" dirty="0" smtClean="0">
                <a:latin typeface="Cambria" pitchFamily="18" charset="0"/>
              </a:rPr>
              <a:t/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- systems </a:t>
            </a:r>
            <a:r>
              <a:rPr lang="en-US" dirty="0">
                <a:latin typeface="Cambria" pitchFamily="18" charset="0"/>
              </a:rPr>
              <a:t>with low complexity, and systems that </a:t>
            </a:r>
            <a:r>
              <a:rPr lang="en-US" dirty="0" smtClean="0">
                <a:latin typeface="Cambria" pitchFamily="18" charset="0"/>
              </a:rPr>
              <a:t>cannot </a:t>
            </a:r>
            <a:r>
              <a:rPr lang="en-US" dirty="0">
                <a:latin typeface="Cambria" pitchFamily="18" charset="0"/>
              </a:rPr>
              <a:t>evolve</a:t>
            </a:r>
          </a:p>
          <a:p>
            <a:r>
              <a:rPr lang="en-US" dirty="0">
                <a:latin typeface="Cambria" pitchFamily="18" charset="0"/>
              </a:rPr>
              <a:t>Relationships between the early phases of the project to the end results are not illustrated</a:t>
            </a:r>
          </a:p>
          <a:p>
            <a:r>
              <a:rPr lang="en-US" dirty="0">
                <a:latin typeface="Cambria" pitchFamily="18" charset="0"/>
              </a:rPr>
              <a:t>Stakeholder involvement is not recognized beyond the initial </a:t>
            </a:r>
            <a:r>
              <a:rPr lang="en-US" dirty="0" smtClean="0">
                <a:latin typeface="Cambria" pitchFamily="18" charset="0"/>
              </a:rPr>
              <a:t>requirements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96000"/>
            <a:ext cx="541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dirty="0" smtClean="0">
                <a:solidFill>
                  <a:srgbClr val="FFFFFF"/>
                </a:solidFill>
                <a:hlinkClick r:id="rId5"/>
              </a:rPr>
              <a:t>http://programmers.stackexchange.com/questions/11512/are-there-any-major-alternatives-to-waterfall-and-agile</a:t>
            </a:r>
            <a:endParaRPr lang="en-US" sz="1200" dirty="0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059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685800"/>
          </a:xfrm>
        </p:spPr>
        <p:txBody>
          <a:bodyPr/>
          <a:lstStyle/>
          <a:p>
            <a:r>
              <a:rPr lang="en-US" dirty="0" smtClean="0"/>
              <a:t>Introduction- Background </a:t>
            </a:r>
            <a:br>
              <a:rPr lang="en-US" dirty="0" smtClean="0"/>
            </a:br>
            <a:r>
              <a:rPr lang="en-US" dirty="0" smtClean="0"/>
              <a:t>Spiral Development Cycle</a:t>
            </a:r>
            <a:endParaRPr lang="en-US" dirty="0"/>
          </a:p>
        </p:txBody>
      </p:sp>
      <p:pic>
        <p:nvPicPr>
          <p:cNvPr id="4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4919"/>
            <a:ext cx="4785360" cy="437388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goal of </a:t>
            </a:r>
            <a:r>
              <a:rPr lang="en-US" dirty="0" smtClean="0"/>
              <a:t>the model is </a:t>
            </a:r>
            <a:r>
              <a:rPr lang="en-US" dirty="0"/>
              <a:t>mitigation </a:t>
            </a:r>
            <a:r>
              <a:rPr lang="en-US" dirty="0" smtClean="0"/>
              <a:t>of software development risk</a:t>
            </a:r>
            <a:endParaRPr lang="en-US" dirty="0"/>
          </a:p>
          <a:p>
            <a:r>
              <a:rPr lang="en-US" dirty="0"/>
              <a:t>Emphasizes the need to iterate between form and function experimentally</a:t>
            </a:r>
          </a:p>
          <a:p>
            <a:r>
              <a:rPr lang="en-US" dirty="0"/>
              <a:t>Popular </a:t>
            </a:r>
            <a:r>
              <a:rPr lang="en-US" dirty="0" smtClean="0"/>
              <a:t>in software </a:t>
            </a:r>
            <a:r>
              <a:rPr lang="en-US" dirty="0"/>
              <a:t>development – It works easily with emerging properties and partial solutions of software, such as user interfaces, algorithms, or alternative sequences of events. The “I Know It When I See It” </a:t>
            </a:r>
            <a:r>
              <a:rPr lang="en-US" dirty="0" smtClean="0"/>
              <a:t>approach</a:t>
            </a:r>
            <a:endParaRPr lang="en-US" dirty="0"/>
          </a:p>
          <a:p>
            <a:r>
              <a:rPr lang="en-US" dirty="0"/>
              <a:t>The spiral principle is an evolutionary approach to systems development, as illustrated in the </a:t>
            </a:r>
            <a:r>
              <a:rPr lang="en-US" dirty="0" smtClean="0"/>
              <a:t>V- Development </a:t>
            </a:r>
            <a:r>
              <a:rPr lang="en-US" dirty="0"/>
              <a:t>strategies</a:t>
            </a:r>
          </a:p>
          <a:p>
            <a:r>
              <a:rPr lang="en-US" dirty="0"/>
              <a:t>This model can be used within the phases of </a:t>
            </a:r>
            <a:r>
              <a:rPr lang="en-US" dirty="0" smtClean="0"/>
              <a:t>the V-Development Model </a:t>
            </a:r>
            <a:r>
              <a:rPr lang="en-US" dirty="0"/>
              <a:t>to examine the feasibility of a concept and to derive </a:t>
            </a:r>
            <a:r>
              <a:rPr lang="en-US" dirty="0" smtClean="0"/>
              <a:t>a </a:t>
            </a:r>
            <a:r>
              <a:rPr lang="en-US" dirty="0"/>
              <a:t>set of requirements</a:t>
            </a:r>
          </a:p>
          <a:p>
            <a:r>
              <a:rPr lang="en-US" dirty="0" smtClean="0"/>
              <a:t>Minimizes </a:t>
            </a:r>
            <a:r>
              <a:rPr lang="en-US" dirty="0"/>
              <a:t>the idea of defining the goals up front. It encourages never-ending cycles of development</a:t>
            </a:r>
            <a:endParaRPr lang="en-US" dirty="0">
              <a:effectLst/>
            </a:endParaRPr>
          </a:p>
        </p:txBody>
      </p:sp>
      <p:pic>
        <p:nvPicPr>
          <p:cNvPr id="5122" name="Picture 2" descr="Shows a Spiral Development Model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4406" y="1303019"/>
            <a:ext cx="4364834" cy="410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572000" y="5410200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4"/>
              </a:rPr>
              <a:t>http://programmers.stackexchange.com/questions/11512/are-there-any-major-alternatives-to-waterfall-and-agile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21679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685800"/>
          </a:xfrm>
        </p:spPr>
        <p:txBody>
          <a:bodyPr/>
          <a:lstStyle/>
          <a:p>
            <a:r>
              <a:rPr lang="en-US" dirty="0" smtClean="0"/>
              <a:t>Introduction- Background </a:t>
            </a:r>
            <a:br>
              <a:rPr lang="en-US" dirty="0" smtClean="0"/>
            </a:br>
            <a:r>
              <a:rPr lang="en-US" dirty="0" smtClean="0"/>
              <a:t>V- Development Cycle</a:t>
            </a:r>
            <a:endParaRPr lang="en-US" dirty="0"/>
          </a:p>
        </p:txBody>
      </p:sp>
      <p:pic>
        <p:nvPicPr>
          <p:cNvPr id="4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2057401"/>
            <a:ext cx="4785360" cy="3886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Illustrates the influence of the early phases of the project on the end of the project</a:t>
            </a:r>
          </a:p>
          <a:p>
            <a:r>
              <a:rPr lang="en-US" dirty="0"/>
              <a:t>Emphasizes the planning, stakeholder involvement</a:t>
            </a:r>
            <a:r>
              <a:rPr lang="en-US" dirty="0" smtClean="0"/>
              <a:t>, validation of </a:t>
            </a:r>
            <a:r>
              <a:rPr lang="en-US" dirty="0"/>
              <a:t>the requirements, as well as the validation of the product</a:t>
            </a:r>
          </a:p>
          <a:p>
            <a:r>
              <a:rPr lang="en-US" dirty="0" smtClean="0"/>
              <a:t>Illustrates </a:t>
            </a:r>
            <a:r>
              <a:rPr lang="en-US" dirty="0"/>
              <a:t>planning, defining, performing integration, and verification. Emphasizes the need to begin verification planning at the </a:t>
            </a:r>
            <a:r>
              <a:rPr lang="en-US" dirty="0" smtClean="0"/>
              <a:t>time requirements </a:t>
            </a:r>
            <a:r>
              <a:rPr lang="en-US" dirty="0"/>
              <a:t>are first defined at every level.</a:t>
            </a:r>
          </a:p>
          <a:p>
            <a:r>
              <a:rPr lang="en-US" dirty="0"/>
              <a:t>Encourages the “Starting at the Finish Line” mindset, by looking at the validation of the product at the same time as developing the </a:t>
            </a:r>
            <a:r>
              <a:rPr lang="en-US" dirty="0" smtClean="0"/>
              <a:t>Concept of Operation, </a:t>
            </a:r>
            <a:r>
              <a:rPr lang="en-US" dirty="0"/>
              <a:t>as well as the development </a:t>
            </a:r>
            <a:r>
              <a:rPr lang="en-US" dirty="0" smtClean="0"/>
              <a:t>of Verification </a:t>
            </a:r>
            <a:r>
              <a:rPr lang="en-US" dirty="0"/>
              <a:t>Plans with the requirements at every level</a:t>
            </a:r>
          </a:p>
          <a:p>
            <a:r>
              <a:rPr lang="en-US" dirty="0" smtClean="0"/>
              <a:t>Illustrates </a:t>
            </a:r>
            <a:r>
              <a:rPr lang="en-US" dirty="0"/>
              <a:t>“top down” definition </a:t>
            </a:r>
            <a:r>
              <a:rPr lang="en-US" dirty="0" smtClean="0"/>
              <a:t>and decomposition. A specification is </a:t>
            </a:r>
            <a:r>
              <a:rPr lang="en-US" dirty="0"/>
              <a:t>written for it to be built as a </a:t>
            </a:r>
            <a:r>
              <a:rPr lang="en-US" dirty="0" smtClean="0"/>
              <a:t>key systems engineering activity</a:t>
            </a:r>
            <a:r>
              <a:rPr lang="en-US" dirty="0"/>
              <a:t>. It shows a “bottoms up” building, integration and </a:t>
            </a:r>
            <a:r>
              <a:rPr lang="en-US" dirty="0" smtClean="0"/>
              <a:t>verification</a:t>
            </a:r>
            <a:endParaRPr lang="en-US" dirty="0"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5638800"/>
            <a:ext cx="3424271" cy="369332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http://www.softobiz.com/v-model</a:t>
            </a:r>
            <a:endParaRPr lang="en-US" dirty="0"/>
          </a:p>
        </p:txBody>
      </p:sp>
      <p:pic>
        <p:nvPicPr>
          <p:cNvPr id="3074" name="Picture 2" descr="C:\Users\Mommy\Pictures\v-mode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752600"/>
            <a:ext cx="4191000" cy="3810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93674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685800"/>
          </a:xfrm>
        </p:spPr>
        <p:txBody>
          <a:bodyPr/>
          <a:lstStyle/>
          <a:p>
            <a:r>
              <a:rPr lang="en-US" sz="2800" dirty="0" smtClean="0"/>
              <a:t>Introduction- Background </a:t>
            </a:r>
            <a:br>
              <a:rPr lang="en-US" sz="2800" dirty="0" smtClean="0"/>
            </a:br>
            <a:r>
              <a:rPr lang="en-US" sz="2800" dirty="0" smtClean="0"/>
              <a:t>Key difference between Agile </a:t>
            </a:r>
            <a:r>
              <a:rPr lang="en-US" sz="2800" dirty="0" err="1" smtClean="0"/>
              <a:t>vs</a:t>
            </a:r>
            <a:r>
              <a:rPr lang="en-US" sz="2800" dirty="0" smtClean="0"/>
              <a:t> Traditional process</a:t>
            </a:r>
            <a:endParaRPr lang="en-US" sz="2800" dirty="0"/>
          </a:p>
        </p:txBody>
      </p:sp>
      <p:pic>
        <p:nvPicPr>
          <p:cNvPr id="4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76600"/>
            <a:ext cx="3886200" cy="239649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Requirement change = </a:t>
            </a:r>
            <a:r>
              <a:rPr lang="en-US" dirty="0" err="1" smtClean="0"/>
              <a:t>desaster</a:t>
            </a:r>
            <a:r>
              <a:rPr lang="en-US" dirty="0" smtClean="0"/>
              <a:t>!!!</a:t>
            </a:r>
          </a:p>
          <a:p>
            <a:r>
              <a:rPr lang="en-US" dirty="0" smtClean="0"/>
              <a:t>With </a:t>
            </a:r>
            <a:r>
              <a:rPr lang="en-US" dirty="0"/>
              <a:t>a traditional </a:t>
            </a:r>
            <a:r>
              <a:rPr lang="en-US" dirty="0" smtClean="0"/>
              <a:t>process schedule of activities </a:t>
            </a:r>
            <a:r>
              <a:rPr lang="en-US" dirty="0"/>
              <a:t>one after another until the project end date. Design always starts when analysis is finished. Coding starts when the design is done, etc. We make a plan to get everything finished on time. At the end of the schedule </a:t>
            </a:r>
            <a:r>
              <a:rPr lang="en-US" dirty="0" smtClean="0"/>
              <a:t>the new software is demonstrated and seen </a:t>
            </a:r>
            <a:r>
              <a:rPr lang="en-US" dirty="0"/>
              <a:t>if the customer </a:t>
            </a:r>
            <a:r>
              <a:rPr lang="en-US" dirty="0" smtClean="0"/>
              <a:t>liked </a:t>
            </a:r>
            <a:r>
              <a:rPr lang="en-US" dirty="0"/>
              <a:t>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Requirement  -&gt; System Design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effectLst/>
            </a:endParaRPr>
          </a:p>
        </p:txBody>
      </p:sp>
      <p:pic>
        <p:nvPicPr>
          <p:cNvPr id="7170" name="Picture 2" descr="manage by activi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" y="2028824"/>
            <a:ext cx="2847975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manage by featur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81175"/>
            <a:ext cx="28575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86244" y="1434703"/>
            <a:ext cx="1942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Traditional Process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1411843"/>
            <a:ext cx="14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Agile Process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362450" y="3352800"/>
            <a:ext cx="3886200" cy="239649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equirements can change!!!</a:t>
            </a:r>
          </a:p>
          <a:p>
            <a:r>
              <a:rPr lang="en-US" dirty="0" smtClean="0"/>
              <a:t>Each feature of the software is presented as a story to the customer</a:t>
            </a:r>
          </a:p>
          <a:p>
            <a:r>
              <a:rPr lang="en-US" dirty="0" smtClean="0"/>
              <a:t> </a:t>
            </a:r>
            <a:r>
              <a:rPr lang="en-US" dirty="0"/>
              <a:t>Story cards are a low cost mechanism for scoping out a project without spending our entire analysis budget up </a:t>
            </a:r>
            <a:r>
              <a:rPr lang="en-US" dirty="0" smtClean="0"/>
              <a:t>front</a:t>
            </a:r>
          </a:p>
          <a:p>
            <a:r>
              <a:rPr lang="en-US" dirty="0" smtClean="0"/>
              <a:t>User story -&gt; System Design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810000" y="1326832"/>
            <a:ext cx="699916" cy="5850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3600" dirty="0" err="1" smtClean="0"/>
              <a:t>vs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7942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413</TotalTime>
  <Words>1317</Words>
  <Application>Microsoft Office PowerPoint</Application>
  <PresentationFormat>On-screen Show (4:3)</PresentationFormat>
  <Paragraphs>178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Adjacency</vt:lpstr>
      <vt:lpstr>Slide 1</vt:lpstr>
      <vt:lpstr>Outline</vt:lpstr>
      <vt:lpstr>Introduction- Recap of the Problem Definition </vt:lpstr>
      <vt:lpstr>Introduction- Background  Agile Development Process</vt:lpstr>
      <vt:lpstr>Introduction- Background  Agile Development Process</vt:lpstr>
      <vt:lpstr>Introduction- Background  Waterfall Development Cycle</vt:lpstr>
      <vt:lpstr>Introduction- Background  Spiral Development Cycle</vt:lpstr>
      <vt:lpstr>Introduction- Background  V- Development Cycle</vt:lpstr>
      <vt:lpstr>Introduction- Background  Key difference between Agile vs Traditional process</vt:lpstr>
      <vt:lpstr>Literature Search</vt:lpstr>
      <vt:lpstr>Measuring Cost, Schedule, and  Quality</vt:lpstr>
      <vt:lpstr>Mapping Agile Methods to Traditional Methods</vt:lpstr>
      <vt:lpstr>Difficulties in Applying Agile Development</vt:lpstr>
      <vt:lpstr>Approach:  Overview</vt:lpstr>
      <vt:lpstr>Approach:  Research and Information Gathering</vt:lpstr>
      <vt:lpstr>Approach:  Research and Information Gathering – Key Challenge</vt:lpstr>
      <vt:lpstr>Approach:  Development of Evaluation Metrics</vt:lpstr>
      <vt:lpstr>Approach:  Development of Evaluation Metrics</vt:lpstr>
      <vt:lpstr>Approach:  Analysis of Data</vt:lpstr>
      <vt:lpstr>Approach:  Presentation of Results</vt:lpstr>
      <vt:lpstr>Approach Summary</vt:lpstr>
      <vt:lpstr>Milestone Schedule </vt:lpstr>
    </vt:vector>
  </TitlesOfParts>
  <Company>ITT Exelis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Smith, Stephen - IS</dc:creator>
  <cp:lastModifiedBy>Mommy</cp:lastModifiedBy>
  <cp:revision>23</cp:revision>
  <dcterms:created xsi:type="dcterms:W3CDTF">2013-02-03T15:18:52Z</dcterms:created>
  <dcterms:modified xsi:type="dcterms:W3CDTF">2013-05-09T04:04:56Z</dcterms:modified>
</cp:coreProperties>
</file>